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3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slideLayouts/slideLayout20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3" r:id="rId1"/>
    <p:sldMasterId id="2147483668" r:id="rId2"/>
    <p:sldMasterId id="2147483674" r:id="rId3"/>
    <p:sldMasterId id="2147483648" r:id="rId4"/>
    <p:sldMasterId id="2147483684" r:id="rId5"/>
    <p:sldMasterId id="2147483697" r:id="rId6"/>
  </p:sldMasterIdLst>
  <p:notesMasterIdLst>
    <p:notesMasterId r:id="rId37"/>
  </p:notesMasterIdLst>
  <p:handoutMasterIdLst>
    <p:handoutMasterId r:id="rId38"/>
  </p:handoutMasterIdLst>
  <p:sldIdLst>
    <p:sldId id="450" r:id="rId7"/>
    <p:sldId id="355" r:id="rId8"/>
    <p:sldId id="462" r:id="rId9"/>
    <p:sldId id="463" r:id="rId10"/>
    <p:sldId id="427" r:id="rId11"/>
    <p:sldId id="421" r:id="rId12"/>
    <p:sldId id="369" r:id="rId13"/>
    <p:sldId id="454" r:id="rId14"/>
    <p:sldId id="455" r:id="rId15"/>
    <p:sldId id="431" r:id="rId16"/>
    <p:sldId id="456" r:id="rId17"/>
    <p:sldId id="459" r:id="rId18"/>
    <p:sldId id="460" r:id="rId19"/>
    <p:sldId id="461" r:id="rId20"/>
    <p:sldId id="430" r:id="rId21"/>
    <p:sldId id="435" r:id="rId22"/>
    <p:sldId id="436" r:id="rId23"/>
    <p:sldId id="437" r:id="rId24"/>
    <p:sldId id="438" r:id="rId25"/>
    <p:sldId id="439" r:id="rId26"/>
    <p:sldId id="440" r:id="rId27"/>
    <p:sldId id="441" r:id="rId28"/>
    <p:sldId id="457" r:id="rId29"/>
    <p:sldId id="432" r:id="rId30"/>
    <p:sldId id="444" r:id="rId31"/>
    <p:sldId id="433" r:id="rId32"/>
    <p:sldId id="445" r:id="rId33"/>
    <p:sldId id="446" r:id="rId34"/>
    <p:sldId id="420" r:id="rId35"/>
    <p:sldId id="407" r:id="rId36"/>
  </p:sldIdLst>
  <p:sldSz cx="9144000" cy="6858000" type="screen4x3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999"/>
    <a:srgbClr val="37FB40"/>
    <a:srgbClr val="98C6EA"/>
    <a:srgbClr val="0052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88272" autoAdjust="0"/>
  </p:normalViewPr>
  <p:slideViewPr>
    <p:cSldViewPr snapToGrid="0">
      <p:cViewPr varScale="1">
        <p:scale>
          <a:sx n="72" d="100"/>
          <a:sy n="72" d="100"/>
        </p:scale>
        <p:origin x="114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5" d="100"/>
          <a:sy n="135" d="100"/>
        </p:scale>
        <p:origin x="-1518" y="-90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03/12/2019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03/12/2019</a:t>
            </a:fld>
            <a:endParaRPr lang="en-GB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295650" y="500063"/>
            <a:ext cx="3333750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0AFC6D0-44D5-4EB7-828F-6F464F83D79A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9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39"/>
            <a:ext cx="9144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501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ts val="3200"/>
              </a:lnSpc>
              <a:defRPr lang="de-DE" sz="300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chemeClr val="bg1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319088" y="1978720"/>
            <a:ext cx="8508999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8347635" y="6408271"/>
            <a:ext cx="575236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1762188"/>
            <a:ext cx="8508999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675893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316992" y="2484000"/>
            <a:ext cx="4242816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4584192" y="2484120"/>
            <a:ext cx="42444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74797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319091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4647179" y="1762188"/>
            <a:ext cx="4180910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94489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319090" y="2499360"/>
            <a:ext cx="8508999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64260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319089" y="1762188"/>
            <a:ext cx="8508999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9144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1235320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9144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43525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10" Type="http://schemas.openxmlformats.org/officeDocument/2006/relationships/image" Target="../media/image1.wmf"/><Relationship Id="rId4" Type="http://schemas.openxmlformats.org/officeDocument/2006/relationships/slideLayout" Target="../slideLayouts/slideLayout14.xml"/><Relationship Id="rId9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9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 8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7829538" cy="384687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11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ftr="0" dt="0"/>
  <p:txStyles>
    <p:titleStyle>
      <a:lvl1pPr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1" fontAlgn="base" hangingPunct="1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1" fontAlgn="base" hangingPunct="1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feld 22"/>
          <p:cNvSpPr txBox="1"/>
          <p:nvPr/>
        </p:nvSpPr>
        <p:spPr>
          <a:xfrm>
            <a:off x="7713330" y="6563283"/>
            <a:ext cx="1115376" cy="193002"/>
          </a:xfrm>
          <a:prstGeom prst="rect">
            <a:avLst/>
          </a:prstGeom>
        </p:spPr>
        <p:txBody>
          <a:bodyPr wrap="square" lIns="0" tIns="0" rIns="0" bIns="0" rtlCol="0" anchor="b" anchorCtr="0">
            <a:spAutoFit/>
          </a:bodyPr>
          <a:lstStyle/>
          <a:p>
            <a:pPr algn="r">
              <a:lnSpc>
                <a:spcPct val="114000"/>
              </a:lnSpc>
            </a:pPr>
            <a:fld id="{C51078C5-4710-4254-8001-F1C0900803FD}" type="slidenum">
              <a:rPr lang="de-DE" sz="1200" smtClean="0">
                <a:latin typeface="+mn-lt"/>
                <a:cs typeface="Arial" pitchFamily="34" charset="0"/>
              </a:rPr>
              <a:pPr algn="r">
                <a:lnSpc>
                  <a:spcPct val="114000"/>
                </a:lnSpc>
              </a:pPr>
              <a:t>‹#›</a:t>
            </a:fld>
            <a:endParaRPr lang="de-DE" sz="1200" dirty="0">
              <a:latin typeface="+mn-lt"/>
              <a:cs typeface="Arial" pitchFamily="34" charset="0"/>
            </a:endParaRPr>
          </a:p>
        </p:txBody>
      </p:sp>
      <p:pic>
        <p:nvPicPr>
          <p:cNvPr id="5" name="Bild 4" descr="Fahnen_HG.jp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>
          <a:xfrm>
            <a:off x="-42532" y="0"/>
            <a:ext cx="9185031" cy="6858000"/>
          </a:xfrm>
          <a:prstGeom prst="rect">
            <a:avLst/>
          </a:prstGeom>
        </p:spPr>
      </p:pic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8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noProof="0" smtClean="0"/>
              <a:pPr/>
              <a:t>‹#›</a:t>
            </a:fld>
            <a:endParaRPr lang="de-DE" noProof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320401" y="314325"/>
            <a:ext cx="7699650" cy="3484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Lehrstuhl für Musterverfahren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Fakultät für Mustertechnik</a:t>
            </a:r>
          </a:p>
          <a:p>
            <a:pPr>
              <a:lnSpc>
                <a:spcPct val="94000"/>
              </a:lnSpc>
              <a:tabLst/>
            </a:pPr>
            <a:r>
              <a:rPr lang="de-DE" sz="80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80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80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8411" y="324685"/>
            <a:ext cx="608352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74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657" r:id="rId4"/>
    <p:sldLayoutId id="2147483711" r:id="rId5"/>
    <p:sldLayoutId id="2147483703" r:id="rId6"/>
    <p:sldLayoutId id="2147483653" r:id="rId7"/>
    <p:sldLayoutId id="2147483656" r:id="rId8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8" y="324650"/>
            <a:ext cx="599723" cy="320400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black">
          <a:xfrm>
            <a:off x="8222627" y="324650"/>
            <a:ext cx="599722" cy="320400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6774934" y="6473313"/>
            <a:ext cx="20520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311162" y="6473313"/>
            <a:ext cx="646428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ft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5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7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en/gear-mechanics-settings-icon-1119298/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2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microsoft.com/office/2007/relationships/hdphoto" Target="../media/hdphoto2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38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5" Type="http://schemas.microsoft.com/office/2007/relationships/hdphoto" Target="../media/hdphoto2.wdp"/><Relationship Id="rId4" Type="http://schemas.openxmlformats.org/officeDocument/2006/relationships/image" Target="../media/image37.png"/><Relationship Id="rId9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microsoft.com/office/2007/relationships/media" Target="../media/media7.mp4"/><Relationship Id="rId7" Type="http://schemas.openxmlformats.org/officeDocument/2006/relationships/image" Target="../media/image6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7.mp4"/><Relationship Id="rId9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4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48.png"/><Relationship Id="rId4" Type="http://schemas.openxmlformats.org/officeDocument/2006/relationships/image" Target="../media/image37.png"/><Relationship Id="rId9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://www.clker.com/clipart-question-mark-32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</a:t>
            </a:fld>
            <a:endParaRPr lang="de-DE" dirty="0"/>
          </a:p>
        </p:txBody>
      </p:sp>
      <p:pic>
        <p:nvPicPr>
          <p:cNvPr id="7" name="Vettel And Hamilton Duel in Russia _ F1 Best Overtakes of 2018 (online-video-cutter.com)(1)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5" y="1152941"/>
            <a:ext cx="9194484" cy="5134843"/>
          </a:xfrm>
        </p:spPr>
      </p:pic>
    </p:spTree>
    <p:extLst>
      <p:ext uri="{BB962C8B-B14F-4D97-AF65-F5344CB8AC3E}">
        <p14:creationId xmlns:p14="http://schemas.microsoft.com/office/powerpoint/2010/main" val="1119720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9A35F9C1-5208-4736-BD43-3E40D216A84D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2"/>
          <a:srcRect l="3695" t="5534" r="7761"/>
          <a:stretch/>
        </p:blipFill>
        <p:spPr>
          <a:xfrm>
            <a:off x="111595" y="2274727"/>
            <a:ext cx="4325267" cy="3460943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84679" y="1509569"/>
            <a:ext cx="3068019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285750" indent="-285750">
              <a:buFont typeface="Wingdings" panose="05000000000000000000" pitchFamily="2" charset="2"/>
              <a:buChar char="q"/>
              <a:defRPr u="sng"/>
            </a:lvl1pPr>
          </a:lstStyle>
          <a:p>
            <a:pPr marL="0" indent="0" eaLnBrk="0" hangingPunct="0">
              <a:lnSpc>
                <a:spcPct val="200000"/>
              </a:lnSpc>
              <a:buNone/>
            </a:pPr>
            <a:r>
              <a:rPr lang="en-US" b="1" u="none" dirty="0">
                <a:latin typeface="+mn-lt"/>
                <a:cs typeface="+mn-cs"/>
              </a:rPr>
              <a:t>2.  </a:t>
            </a:r>
            <a:r>
              <a:rPr lang="en-US" b="1" dirty="0">
                <a:latin typeface="+mn-lt"/>
                <a:cs typeface="+mn-cs"/>
              </a:rPr>
              <a:t>Wide open throttle test</a:t>
            </a:r>
          </a:p>
          <a:p>
            <a:endParaRPr lang="de-DE" dirty="0" err="1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84F5C16-B8F8-4F64-B83C-893FAB5517A3}"/>
              </a:ext>
            </a:extLst>
          </p:cNvPr>
          <p:cNvCxnSpPr>
            <a:cxnSpLocks/>
          </p:cNvCxnSpPr>
          <p:nvPr/>
        </p:nvCxnSpPr>
        <p:spPr>
          <a:xfrm flipV="1">
            <a:off x="2527070" y="4327263"/>
            <a:ext cx="0" cy="441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E12BA8A-19CB-4552-BD23-64833B4BB964}"/>
              </a:ext>
            </a:extLst>
          </p:cNvPr>
          <p:cNvCxnSpPr>
            <a:cxnSpLocks/>
          </p:cNvCxnSpPr>
          <p:nvPr/>
        </p:nvCxnSpPr>
        <p:spPr>
          <a:xfrm flipH="1" flipV="1">
            <a:off x="1319332" y="4350753"/>
            <a:ext cx="917281" cy="4164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563265-A07C-465D-8B73-3709AE5CABCF}"/>
              </a:ext>
            </a:extLst>
          </p:cNvPr>
          <p:cNvCxnSpPr>
            <a:cxnSpLocks/>
          </p:cNvCxnSpPr>
          <p:nvPr/>
        </p:nvCxnSpPr>
        <p:spPr>
          <a:xfrm flipV="1">
            <a:off x="3314010" y="4452984"/>
            <a:ext cx="504406" cy="30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22A45BD-11DE-492C-8B19-E90C0D878134}"/>
              </a:ext>
            </a:extLst>
          </p:cNvPr>
          <p:cNvCxnSpPr>
            <a:cxnSpLocks/>
          </p:cNvCxnSpPr>
          <p:nvPr/>
        </p:nvCxnSpPr>
        <p:spPr>
          <a:xfrm flipV="1">
            <a:off x="3023551" y="4327263"/>
            <a:ext cx="0" cy="441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72751628-415F-45B7-8A03-EB429FA874E6}"/>
              </a:ext>
            </a:extLst>
          </p:cNvPr>
          <p:cNvSpPr/>
          <p:nvPr/>
        </p:nvSpPr>
        <p:spPr>
          <a:xfrm>
            <a:off x="2218160" y="4768415"/>
            <a:ext cx="1134538" cy="33112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en-US" sz="1400" dirty="0"/>
              <a:t>Gear Shift</a:t>
            </a:r>
          </a:p>
        </p:txBody>
      </p:sp>
      <p:pic>
        <p:nvPicPr>
          <p:cNvPr id="47" name="Content Placeholder 46">
            <a:extLst>
              <a:ext uri="{FF2B5EF4-FFF2-40B4-BE49-F238E27FC236}">
                <a16:creationId xmlns:a16="http://schemas.microsoft.com/office/drawing/2014/main" id="{10354AB6-AB1F-4F3F-8BDC-F78885A9185D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 rotWithShape="1">
          <a:blip r:embed="rId5"/>
          <a:srcRect l="3584" t="3546" r="6727"/>
          <a:stretch/>
        </p:blipFill>
        <p:spPr>
          <a:xfrm>
            <a:off x="4621666" y="2199946"/>
            <a:ext cx="4460406" cy="3534486"/>
          </a:xfrm>
        </p:spPr>
      </p:pic>
      <p:sp>
        <p:nvSpPr>
          <p:cNvPr id="55" name="Titel 2">
            <a:extLst>
              <a:ext uri="{FF2B5EF4-FFF2-40B4-BE49-F238E27FC236}">
                <a16:creationId xmlns:a16="http://schemas.microsoft.com/office/drawing/2014/main" id="{B4259261-6129-4CB9-B3E3-2849EE5AE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Vehicle Model Data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085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31625" y="1554829"/>
            <a:ext cx="2095445" cy="92333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de-DE"/>
            </a:defPPr>
            <a:lvl1pPr marL="285750" indent="-285750">
              <a:buFont typeface="Wingdings" panose="05000000000000000000" pitchFamily="2" charset="2"/>
              <a:buChar char="q"/>
              <a:defRPr u="sng"/>
            </a:lvl1pPr>
          </a:lstStyle>
          <a:p>
            <a:pPr marL="0" indent="0" eaLnBrk="0" hangingPunct="0">
              <a:lnSpc>
                <a:spcPct val="200000"/>
              </a:lnSpc>
              <a:buNone/>
            </a:pPr>
            <a:r>
              <a:rPr lang="en-US" b="1" u="none" dirty="0"/>
              <a:t>3. </a:t>
            </a:r>
            <a:r>
              <a:rPr lang="en-US" b="1" dirty="0">
                <a:latin typeface="+mn-lt"/>
                <a:cs typeface="+mn-cs"/>
              </a:rPr>
              <a:t>Full Brake test </a:t>
            </a:r>
          </a:p>
          <a:p>
            <a:endParaRPr lang="de-DE" dirty="0" err="1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3" t="5275" r="7023"/>
          <a:stretch/>
        </p:blipFill>
        <p:spPr>
          <a:xfrm>
            <a:off x="4724201" y="2310954"/>
            <a:ext cx="4140375" cy="3263121"/>
          </a:xfr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4E03B5FF-0E4A-402D-BCE5-81ECD6F0E77A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5"/>
          <a:srcRect l="2692" t="5275" r="7165"/>
          <a:stretch/>
        </p:blipFill>
        <p:spPr>
          <a:xfrm>
            <a:off x="304680" y="2310954"/>
            <a:ext cx="4267320" cy="3363168"/>
          </a:xfrm>
        </p:spPr>
      </p:pic>
      <p:sp>
        <p:nvSpPr>
          <p:cNvPr id="13" name="Titel 2">
            <a:extLst>
              <a:ext uri="{FF2B5EF4-FFF2-40B4-BE49-F238E27FC236}">
                <a16:creationId xmlns:a16="http://schemas.microsoft.com/office/drawing/2014/main" id="{991C01D3-0E00-4A4F-8DD5-CE9D00FE4651}"/>
              </a:ext>
            </a:extLst>
          </p:cNvPr>
          <p:cNvSpPr txBox="1">
            <a:spLocks/>
          </p:cNvSpPr>
          <p:nvPr/>
        </p:nvSpPr>
        <p:spPr>
          <a:xfrm>
            <a:off x="319090" y="99433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>
                <a:solidFill>
                  <a:schemeClr val="bg2">
                    <a:lumMod val="75000"/>
                  </a:schemeClr>
                </a:solidFill>
              </a:rPr>
              <a:t>Vehicle Model Data</a:t>
            </a:r>
          </a:p>
        </p:txBody>
      </p:sp>
    </p:spTree>
    <p:extLst>
      <p:ext uri="{BB962C8B-B14F-4D97-AF65-F5344CB8AC3E}">
        <p14:creationId xmlns:p14="http://schemas.microsoft.com/office/powerpoint/2010/main" val="3481114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288179" y="2515241"/>
            <a:ext cx="2451500" cy="28012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5" name="Rounded Rectangle 4"/>
          <p:cNvSpPr/>
          <p:nvPr/>
        </p:nvSpPr>
        <p:spPr>
          <a:xfrm>
            <a:off x="311162" y="2025332"/>
            <a:ext cx="2405534" cy="280124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Rounded Rectangle 11"/>
          <p:cNvSpPr/>
          <p:nvPr/>
        </p:nvSpPr>
        <p:spPr>
          <a:xfrm>
            <a:off x="422459" y="3983732"/>
            <a:ext cx="2294237" cy="29936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Rounded Rectangle 12"/>
          <p:cNvSpPr/>
          <p:nvPr/>
        </p:nvSpPr>
        <p:spPr>
          <a:xfrm>
            <a:off x="422459" y="3492200"/>
            <a:ext cx="2294237" cy="29936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2" name="ezgif.com-gif-make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73748" y="1762188"/>
            <a:ext cx="5979463" cy="412472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2C827C-C4A9-4560-A213-BAF50255A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2" y="1876550"/>
            <a:ext cx="2551308" cy="2379158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Set vehicle model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Import track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Discretize</a:t>
            </a:r>
          </a:p>
          <a:p>
            <a:pPr marL="576263" lvl="1" indent="-400050">
              <a:lnSpc>
                <a:spcPct val="200000"/>
              </a:lnSpc>
              <a:buFont typeface="+mj-lt"/>
              <a:buAutoNum type="romanLcPeriod"/>
            </a:pPr>
            <a:r>
              <a:rPr lang="hu-HU" dirty="0"/>
              <a:t>Track discretization</a:t>
            </a:r>
          </a:p>
          <a:p>
            <a:pPr marL="576263" lvl="1" indent="-400050">
              <a:lnSpc>
                <a:spcPct val="200000"/>
              </a:lnSpc>
              <a:buFont typeface="+mj-lt"/>
              <a:buAutoNum type="romanLcPeriod"/>
            </a:pPr>
            <a:r>
              <a:rPr lang="hu-HU" dirty="0"/>
              <a:t>Subsampling</a:t>
            </a:r>
          </a:p>
          <a:p>
            <a:pPr marL="576263" lvl="1" indent="-400050">
              <a:lnSpc>
                <a:spcPct val="200000"/>
              </a:lnSpc>
              <a:buFont typeface="+mj-lt"/>
              <a:buAutoNum type="romanLcPeriod"/>
            </a:pPr>
            <a:r>
              <a:rPr lang="hu-HU" dirty="0"/>
              <a:t>Sectioning</a:t>
            </a:r>
          </a:p>
          <a:p>
            <a:pPr marL="519113" lvl="1" indent="-342900">
              <a:lnSpc>
                <a:spcPct val="200000"/>
              </a:lnSpc>
              <a:buFont typeface="+mj-lt"/>
              <a:buAutoNum type="romanLcPeriod"/>
            </a:pPr>
            <a:endParaRPr lang="hu-HU" dirty="0"/>
          </a:p>
        </p:txBody>
      </p:sp>
      <p:sp>
        <p:nvSpPr>
          <p:cNvPr id="14" name="Titel 2">
            <a:extLst>
              <a:ext uri="{FF2B5EF4-FFF2-40B4-BE49-F238E27FC236}">
                <a16:creationId xmlns:a16="http://schemas.microsoft.com/office/drawing/2014/main" id="{6F976CE0-8393-4F75-BAA5-1AB952E2C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Path Optimization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8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7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3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11" grpId="0" animBg="1"/>
      <p:bldP spid="11" grpId="1" animBg="1"/>
      <p:bldP spid="5" grpId="0" animBg="1"/>
      <p:bldP spid="5" grpId="1" animBg="1"/>
      <p:bldP spid="12" grpId="0" animBg="1"/>
      <p:bldP spid="12" grpId="1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11161" y="4991504"/>
            <a:ext cx="2529535" cy="29643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0" name="Rounded Rectangle 9"/>
          <p:cNvSpPr/>
          <p:nvPr/>
        </p:nvSpPr>
        <p:spPr>
          <a:xfrm>
            <a:off x="311160" y="5481510"/>
            <a:ext cx="2529535" cy="296437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2" name="ezgif.com-video-cutter (2)">
            <a:hlinkClick r:id="" action="ppaction://media"/>
            <a:extLst>
              <a:ext uri="{FF2B5EF4-FFF2-40B4-BE49-F238E27FC236}">
                <a16:creationId xmlns:a16="http://schemas.microsoft.com/office/drawing/2014/main" id="{CE65FF9A-9D49-4689-9185-482968FF0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15286" y="1929110"/>
            <a:ext cx="5963433" cy="4113664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2C827C-C4A9-4560-A213-BAF50255A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161" y="1916648"/>
            <a:ext cx="2935838" cy="3853150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Set vehicle model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Import track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Discretize</a:t>
            </a:r>
          </a:p>
          <a:p>
            <a:pPr marL="576263" lvl="1" indent="-400050">
              <a:lnSpc>
                <a:spcPct val="200000"/>
              </a:lnSpc>
              <a:buFont typeface="+mj-lt"/>
              <a:buAutoNum type="romanLcPeriod"/>
            </a:pPr>
            <a:r>
              <a:rPr lang="hu-HU" dirty="0"/>
              <a:t>Track discretization</a:t>
            </a:r>
          </a:p>
          <a:p>
            <a:pPr marL="576263" lvl="1" indent="-400050">
              <a:lnSpc>
                <a:spcPct val="200000"/>
              </a:lnSpc>
              <a:buFont typeface="+mj-lt"/>
              <a:buAutoNum type="romanLcPeriod"/>
            </a:pPr>
            <a:r>
              <a:rPr lang="hu-HU" dirty="0"/>
              <a:t>Subsampling</a:t>
            </a:r>
          </a:p>
          <a:p>
            <a:pPr marL="576263" lvl="1" indent="-400050">
              <a:lnSpc>
                <a:spcPct val="200000"/>
              </a:lnSpc>
              <a:buFont typeface="+mj-lt"/>
              <a:buAutoNum type="romanLcPeriod"/>
            </a:pPr>
            <a:r>
              <a:rPr lang="hu-HU" dirty="0"/>
              <a:t>Sectioning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Set optimization options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Run optimization</a:t>
            </a:r>
          </a:p>
        </p:txBody>
      </p:sp>
      <p:sp>
        <p:nvSpPr>
          <p:cNvPr id="13" name="Titel 2">
            <a:extLst>
              <a:ext uri="{FF2B5EF4-FFF2-40B4-BE49-F238E27FC236}">
                <a16:creationId xmlns:a16="http://schemas.microsoft.com/office/drawing/2014/main" id="{834155FE-B891-46A6-865A-E7653AC21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Path Optimization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1780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311162" y="4413605"/>
            <a:ext cx="2331344" cy="284363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2C827C-C4A9-4560-A213-BAF50255A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091" y="1818984"/>
            <a:ext cx="2571607" cy="4059183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Set vehicle model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Import track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Discretize</a:t>
            </a:r>
          </a:p>
          <a:p>
            <a:pPr marL="576263" lvl="1" indent="-400050">
              <a:lnSpc>
                <a:spcPct val="200000"/>
              </a:lnSpc>
              <a:buFont typeface="+mj-lt"/>
              <a:buAutoNum type="romanLcPeriod"/>
            </a:pPr>
            <a:r>
              <a:rPr lang="hu-HU" dirty="0"/>
              <a:t>Track discretization</a:t>
            </a:r>
          </a:p>
          <a:p>
            <a:pPr marL="576263" lvl="1" indent="-400050">
              <a:lnSpc>
                <a:spcPct val="200000"/>
              </a:lnSpc>
              <a:buFont typeface="+mj-lt"/>
              <a:buAutoNum type="romanLcPeriod"/>
            </a:pPr>
            <a:r>
              <a:rPr lang="hu-HU" dirty="0"/>
              <a:t>Subsampling</a:t>
            </a:r>
          </a:p>
          <a:p>
            <a:pPr marL="576263" lvl="1" indent="-400050">
              <a:lnSpc>
                <a:spcPct val="200000"/>
              </a:lnSpc>
              <a:buFont typeface="+mj-lt"/>
              <a:buAutoNum type="romanLcPeriod"/>
            </a:pPr>
            <a:r>
              <a:rPr lang="hu-HU" dirty="0"/>
              <a:t>Sectioning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Set optimization options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hu-HU" dirty="0"/>
              <a:t>Run optimization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5" name="curvature">
            <a:hlinkClick r:id="" action="ppaction://media"/>
            <a:extLst>
              <a:ext uri="{FF2B5EF4-FFF2-40B4-BE49-F238E27FC236}">
                <a16:creationId xmlns:a16="http://schemas.microsoft.com/office/drawing/2014/main" id="{6F964686-1641-4A59-9ABD-831BC9023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890698" y="1762188"/>
            <a:ext cx="5996749" cy="4136646"/>
          </a:xfrm>
          <a:prstGeom prst="rect">
            <a:avLst/>
          </a:prstGeom>
        </p:spPr>
      </p:pic>
      <p:sp>
        <p:nvSpPr>
          <p:cNvPr id="11" name="Titel 2">
            <a:extLst>
              <a:ext uri="{FF2B5EF4-FFF2-40B4-BE49-F238E27FC236}">
                <a16:creationId xmlns:a16="http://schemas.microsoft.com/office/drawing/2014/main" id="{D7899D28-061F-4178-896D-059669375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90" y="994334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Path Optimization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1037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Integration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573580" y="2202872"/>
            <a:ext cx="2510442" cy="136328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50000"/>
              </a:lnSpc>
            </a:pPr>
            <a:r>
              <a:rPr lang="de-DE" sz="1600" b="1" dirty="0">
                <a:solidFill>
                  <a:schemeClr val="tx1"/>
                </a:solidFill>
              </a:rPr>
              <a:t>Optimization Results: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Optimized path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Velocity profile</a:t>
            </a:r>
          </a:p>
        </p:txBody>
      </p:sp>
      <p:pic>
        <p:nvPicPr>
          <p:cNvPr id="20" name="Content Placeholder 9">
            <a:extLst>
              <a:ext uri="{FF2B5EF4-FFF2-40B4-BE49-F238E27FC236}">
                <a16:creationId xmlns:a16="http://schemas.microsoft.com/office/drawing/2014/main" id="{97AB4653-0056-4505-AE58-74B39EA2D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686" y="4056334"/>
            <a:ext cx="4181475" cy="23551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B59D19-9158-4652-B300-9B0FA5D2F8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30" t="10322" r="780" b="13213"/>
          <a:stretch/>
        </p:blipFill>
        <p:spPr>
          <a:xfrm>
            <a:off x="4948112" y="1461133"/>
            <a:ext cx="3878896" cy="253335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DC40079-01D3-40E8-89B0-082E5735FE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814" t="10601" r="4951" b="11296"/>
          <a:stretch/>
        </p:blipFill>
        <p:spPr>
          <a:xfrm>
            <a:off x="0" y="1531553"/>
            <a:ext cx="4118996" cy="2705924"/>
          </a:xfrm>
          <a:prstGeom prst="rect">
            <a:avLst/>
          </a:prstGeom>
        </p:spPr>
      </p:pic>
      <p:sp>
        <p:nvSpPr>
          <p:cNvPr id="23" name="Right Arrow 8">
            <a:extLst>
              <a:ext uri="{FF2B5EF4-FFF2-40B4-BE49-F238E27FC236}">
                <a16:creationId xmlns:a16="http://schemas.microsoft.com/office/drawing/2014/main" id="{2D6C651E-6966-47C7-85A2-556FF41B94BA}"/>
              </a:ext>
            </a:extLst>
          </p:cNvPr>
          <p:cNvSpPr/>
          <p:nvPr/>
        </p:nvSpPr>
        <p:spPr>
          <a:xfrm>
            <a:off x="3298106" y="2294310"/>
            <a:ext cx="1845363" cy="118041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solidFill>
                  <a:schemeClr val="tx1"/>
                </a:solidFill>
              </a:rPr>
              <a:t>Create Driving Scenario</a:t>
            </a:r>
          </a:p>
        </p:txBody>
      </p:sp>
      <p:sp>
        <p:nvSpPr>
          <p:cNvPr id="24" name="Rounded Rectangle 12">
            <a:extLst>
              <a:ext uri="{FF2B5EF4-FFF2-40B4-BE49-F238E27FC236}">
                <a16:creationId xmlns:a16="http://schemas.microsoft.com/office/drawing/2014/main" id="{06975D9F-528A-4057-980B-6F3C11E4BE34}"/>
              </a:ext>
            </a:extLst>
          </p:cNvPr>
          <p:cNvSpPr/>
          <p:nvPr/>
        </p:nvSpPr>
        <p:spPr>
          <a:xfrm>
            <a:off x="5357553" y="2202871"/>
            <a:ext cx="2510442" cy="136328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de-DE" sz="16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de-DE" sz="1600" b="1" dirty="0">
                <a:solidFill>
                  <a:schemeClr val="tx1"/>
                </a:solidFill>
              </a:rPr>
              <a:t>Scenario Object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5" name="Down Arrow 14">
            <a:extLst>
              <a:ext uri="{FF2B5EF4-FFF2-40B4-BE49-F238E27FC236}">
                <a16:creationId xmlns:a16="http://schemas.microsoft.com/office/drawing/2014/main" id="{53E2ECBF-05BC-411D-A349-90CBA583A3C0}"/>
              </a:ext>
            </a:extLst>
          </p:cNvPr>
          <p:cNvSpPr/>
          <p:nvPr/>
        </p:nvSpPr>
        <p:spPr>
          <a:xfrm>
            <a:off x="5945769" y="3774283"/>
            <a:ext cx="1593875" cy="1171790"/>
          </a:xfrm>
          <a:prstGeom prst="downArrow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r>
              <a:rPr lang="de-DE" sz="1600" dirty="0">
                <a:solidFill>
                  <a:schemeClr val="tx1"/>
                </a:solidFill>
              </a:rPr>
              <a:t>Create Ref</a:t>
            </a:r>
          </a:p>
          <a:p>
            <a:pPr algn="ctr">
              <a:lnSpc>
                <a:spcPct val="114000"/>
              </a:lnSpc>
            </a:pPr>
            <a:r>
              <a:rPr lang="de-DE" sz="1600" dirty="0">
                <a:solidFill>
                  <a:schemeClr val="tx1"/>
                </a:solidFill>
              </a:rPr>
              <a:t>Path</a:t>
            </a:r>
          </a:p>
        </p:txBody>
      </p:sp>
      <p:sp>
        <p:nvSpPr>
          <p:cNvPr id="26" name="Rounded Rectangle 15">
            <a:extLst>
              <a:ext uri="{FF2B5EF4-FFF2-40B4-BE49-F238E27FC236}">
                <a16:creationId xmlns:a16="http://schemas.microsoft.com/office/drawing/2014/main" id="{2F011382-DC3C-4ADC-B87E-E0908F00C285}"/>
              </a:ext>
            </a:extLst>
          </p:cNvPr>
          <p:cNvSpPr/>
          <p:nvPr/>
        </p:nvSpPr>
        <p:spPr>
          <a:xfrm>
            <a:off x="5487485" y="5154198"/>
            <a:ext cx="2510442" cy="136328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Reference Position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Velocity Profile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1600" dirty="0">
                <a:solidFill>
                  <a:schemeClr val="tx1"/>
                </a:solidFill>
              </a:rPr>
              <a:t>Curvatures</a:t>
            </a:r>
          </a:p>
          <a:p>
            <a:pPr>
              <a:lnSpc>
                <a:spcPct val="150000"/>
              </a:lnSpc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7" name="Right Arrow 16">
            <a:extLst>
              <a:ext uri="{FF2B5EF4-FFF2-40B4-BE49-F238E27FC236}">
                <a16:creationId xmlns:a16="http://schemas.microsoft.com/office/drawing/2014/main" id="{8F421A3E-215D-476E-B67A-07F60245ABB2}"/>
              </a:ext>
            </a:extLst>
          </p:cNvPr>
          <p:cNvSpPr/>
          <p:nvPr/>
        </p:nvSpPr>
        <p:spPr>
          <a:xfrm rot="10800000">
            <a:off x="3298105" y="5113863"/>
            <a:ext cx="1845363" cy="1180410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28" name="Rounded Rectangle 17">
            <a:extLst>
              <a:ext uri="{FF2B5EF4-FFF2-40B4-BE49-F238E27FC236}">
                <a16:creationId xmlns:a16="http://schemas.microsoft.com/office/drawing/2014/main" id="{0E4DCCC3-4122-48D1-9C7D-57A630A21432}"/>
              </a:ext>
            </a:extLst>
          </p:cNvPr>
          <p:cNvSpPr/>
          <p:nvPr/>
        </p:nvSpPr>
        <p:spPr>
          <a:xfrm>
            <a:off x="615654" y="5154198"/>
            <a:ext cx="2510442" cy="1363287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50000"/>
              </a:lnSpc>
            </a:pPr>
            <a:endParaRPr lang="de-DE" sz="1600" b="1" dirty="0">
              <a:solidFill>
                <a:schemeClr val="tx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de-DE" sz="1600" b="1" dirty="0">
                <a:solidFill>
                  <a:schemeClr val="tx1"/>
                </a:solidFill>
              </a:rPr>
              <a:t>Simulink Model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7A8FA6-9063-4AA2-B255-2D7EB710A51E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667595" y="3831082"/>
            <a:ext cx="1058191" cy="10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3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0.00024 L -0.53854 -0.3298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927" y="-1650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55174 0.03912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587" y="1944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6 -0.01366 L -0.01736 -0.01366 C -0.0125 -0.01829 -0.0085 -0.02523 -0.00277 -0.02778 C -0.00156 -0.02824 -0.00017 -0.02847 0.00105 -0.0294 C 0.00382 -0.03148 0.00608 -0.03518 0.00903 -0.03657 C 0.01025 -0.03704 0.01164 -0.0375 0.01302 -0.03819 C 0.01528 -0.03981 0.01719 -0.04213 0.01962 -0.04352 C 0.02205 -0.04514 0.02743 -0.04699 0.02743 -0.04699 C 0.02917 -0.0493 0.03073 -0.05208 0.03264 -0.05393 C 0.03386 -0.05509 0.03542 -0.05486 0.03664 -0.05579 C 0.0382 -0.05717 0.03889 -0.05972 0.04063 -0.06111 C 0.04219 -0.06227 0.0441 -0.06204 0.04584 -0.06273 C 0.04723 -0.06342 0.04844 -0.06412 0.04983 -0.06458 C 0.05157 -0.06528 0.0533 -0.06574 0.05504 -0.0662 C 0.05764 -0.06736 0.06025 -0.06898 0.06302 -0.06991 C 0.06476 -0.07037 0.0665 -0.07083 0.06823 -0.07153 C 0.07084 -0.07268 0.07344 -0.07384 0.07605 -0.075 L 0.08802 -0.08032 L 0.09184 -0.08217 C 0.09323 -0.08264 0.09445 -0.08356 0.09584 -0.08379 L 0.10504 -0.08565 C 0.11268 -0.08889 0.11632 -0.09097 0.12483 -0.09259 C 0.13004 -0.09352 0.13525 -0.09375 0.14063 -0.09444 C 0.14271 -0.09491 0.14497 -0.0956 0.14723 -0.09606 L 0.16302 -0.09954 L 0.27865 -0.09791 C 0.28368 -0.09768 0.29393 -0.09653 0.29983 -0.09444 C 0.30243 -0.09352 0.30504 -0.09213 0.30764 -0.09097 L 0.31563 -0.08727 C 0.31771 -0.08611 0.31997 -0.08518 0.32205 -0.08379 C 0.32361 -0.08287 0.32466 -0.08125 0.32605 -0.08032 C 0.32778 -0.0794 0.32969 -0.07916 0.33143 -0.0787 C 0.33264 -0.07801 0.33403 -0.07731 0.33525 -0.07685 C 0.33611 -0.07569 0.33681 -0.07407 0.33785 -0.07338 C 0.33959 -0.07222 0.3415 -0.07222 0.34323 -0.07153 C 0.34445 -0.07106 0.34584 -0.0706 0.34705 -0.06991 C 0.34861 -0.06898 0.34966 -0.06736 0.35105 -0.0662 C 0.35278 -0.06504 0.35452 -0.06389 0.35643 -0.06273 C 0.35851 -0.06157 0.36077 -0.06065 0.36285 -0.05926 C 0.36441 -0.05833 0.36546 -0.05694 0.36684 -0.05579 C 0.38108 -0.04491 0.36077 -0.0625 0.38004 -0.04537 C 0.38143 -0.04398 0.38247 -0.04236 0.38403 -0.04166 C 0.38525 -0.0412 0.38664 -0.04074 0.38785 -0.04004 C 0.39653 -0.03426 0.38716 -0.03889 0.39584 -0.03125 C 0.39705 -0.03009 0.39844 -0.03009 0.39983 -0.0294 C 0.40243 -0.02708 0.40539 -0.02546 0.40764 -0.02245 C 0.40851 -0.02129 0.40938 -0.01991 0.41025 -0.01898 C 0.41146 -0.01759 0.41302 -0.01666 0.41424 -0.01551 C 0.41528 -0.01435 0.41598 -0.01296 0.41684 -0.01204 C 0.41858 -0.00995 0.42066 -0.00879 0.42205 -0.00671 C 0.42327 -0.00509 0.42379 -0.00301 0.42483 -0.00139 C 0.42726 0.00232 0.43004 0.00556 0.43264 0.00903 C 0.43351 0.01019 0.43421 0.01181 0.43525 0.01273 C 0.4474 0.02338 0.43247 0.00972 0.44184 0.01968 C 0.44827 0.02639 0.44618 0.02037 0.45365 0.0338 C 0.45504 0.03611 0.45625 0.03843 0.45764 0.04074 C 0.46389 0.0507 0.45643 0.03658 0.46285 0.04954 C 0.46424 0.0544 0.46407 0.05579 0.46684 0.05996 C 0.46893 0.0632 0.47344 0.06875 0.47344 0.06875 C 0.47396 0.07222 0.47466 0.07917 0.47605 0.08287 C 0.47709 0.08542 0.48177 0.09352 0.48264 0.09514 C 0.48455 0.10741 0.48334 0.10093 0.48664 0.11435 L 0.48785 0.11968 C 0.48837 0.12662 0.48855 0.1338 0.48924 0.14074 C 0.48941 0.14306 0.49063 0.14537 0.49063 0.14769 C 0.49063 0.1706 0.48993 0.19329 0.48924 0.21621 C 0.48889 0.22685 0.48855 0.23171 0.48664 0.24074 C 0.48629 0.24259 0.48577 0.24421 0.48525 0.24607 C 0.48455 0.24838 0.48334 0.2507 0.48264 0.25301 C 0.48212 0.25463 0.48195 0.25671 0.48125 0.25834 C 0.47969 0.26227 0.47657 0.26898 0.47344 0.27222 C 0.47223 0.27361 0.47084 0.27454 0.46945 0.2757 C 0.46198 0.29074 0.47431 0.26759 0.45903 0.28796 C 0.45608 0.2919 0.45469 0.29445 0.45105 0.29676 C 0.44983 0.29769 0.44844 0.29792 0.44705 0.29861 C 0.44618 0.29977 0.44549 0.30116 0.44445 0.30209 C 0.44306 0.30324 0.43646 0.30509 0.43525 0.30556 C 0.43177 0.30695 0.42986 0.30834 0.42605 0.30903 C 0.42136 0.30996 0.4165 0.31019 0.41164 0.31088 C 0.40851 0.31204 0.40556 0.31343 0.40243 0.31435 C 0.39983 0.31528 0.39705 0.31528 0.39445 0.31621 C 0.39219 0.3169 0.39011 0.31875 0.38785 0.31968 C 0.38334 0.32176 0.3783 0.32222 0.37344 0.32315 C 0.36025 0.32917 0.38073 0.32014 0.36424 0.32662 C 0.36164 0.32778 0.35903 0.32963 0.35643 0.33009 L 0.34705 0.33195 L 0.33924 0.33542 C 0.33785 0.33611 0.33664 0.33681 0.33525 0.33727 L 0.32743 0.33889 C 0.3257 0.34005 0.32396 0.34167 0.32205 0.34236 C 0.31997 0.34352 0.31771 0.34375 0.31563 0.34421 C 0.30122 0.34722 0.29462 0.34653 0.27743 0.34769 C 0.27483 0.34838 0.27223 0.34908 0.26945 0.34954 C 0.26424 0.35023 0.25886 0.35023 0.25365 0.35116 C 0.25052 0.35185 0.24757 0.35347 0.24445 0.35486 C 0.20278 0.35417 0.16111 0.35463 0.11945 0.35301 C 0.11789 0.35301 0.11702 0.35023 0.11563 0.34954 C 0.11389 0.34861 0.11198 0.34838 0.11025 0.34769 C 0.10903 0.34722 0.10764 0.34653 0.10643 0.34607 C 0.08976 0.33982 0.10209 0.34445 0.08525 0.34074 C 0.07379 0.3382 0.08542 0.34005 0.07605 0.33727 C 0.07344 0.33634 0.07084 0.33611 0.06823 0.33542 C 0.06563 0.33426 0.06302 0.3331 0.06025 0.33195 C 0.05851 0.33125 0.05677 0.33102 0.05504 0.33009 C 0.0533 0.32917 0.05157 0.32778 0.04983 0.32662 C 0.04236 0.32246 0.04948 0.32755 0.04063 0.32315 C 0.0283 0.31713 0.04358 0.32153 0.02743 0.31783 C 0.02049 0.31181 0.025 0.31482 0.01302 0.31088 C 0.01129 0.31019 0.00938 0.30996 0.00764 0.30903 C 0.00643 0.30857 0.00504 0.30764 0.00382 0.30741 C -0.00677 0.30463 -0.00364 0.30671 -0.01336 0.30394 C -0.01475 0.30347 -0.01597 0.30255 -0.01736 0.30209 C -0.03125 0.29676 -0.01163 0.30509 -0.03038 0.29676 C -0.03177 0.2963 -0.03298 0.2956 -0.03437 0.29514 L -0.03958 0.29329 L -0.03958 0.29329 " pathEditMode="relative" ptsTypes="AAAAAAAAAAAAAAAAAAAAAAAAAAAAAAAAAAAAAAAAAAAAAAAAAAAAAAAAAAAAAAAAAAAAAAAAAAAAAAAAAAAAAAAAAAAAAAAAAAAAAAAAAAAAAAAAAA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3" presetClass="exit" presetSubtype="3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2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7" dur="2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7" grpId="1" animBg="1"/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066" y="1534454"/>
            <a:ext cx="2321148" cy="31579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u="sng" dirty="0">
                <a:latin typeface="+mn-lt"/>
              </a:rPr>
              <a:t>Simulink Model Layout</a:t>
            </a:r>
          </a:p>
        </p:txBody>
      </p:sp>
      <p:pic>
        <p:nvPicPr>
          <p:cNvPr id="21" name="Content Placeholder 1"/>
          <p:cNvPicPr>
            <a:picLocks noGrp="1" noChangeAspect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77" t="23001" r="7121" b="3760"/>
          <a:stretch/>
        </p:blipFill>
        <p:spPr>
          <a:xfrm>
            <a:off x="311162" y="1986742"/>
            <a:ext cx="8576004" cy="4372494"/>
          </a:xfrm>
        </p:spPr>
      </p:pic>
      <p:sp>
        <p:nvSpPr>
          <p:cNvPr id="23" name="TextBox 22"/>
          <p:cNvSpPr txBox="1"/>
          <p:nvPr/>
        </p:nvSpPr>
        <p:spPr>
          <a:xfrm>
            <a:off x="1038632" y="3848884"/>
            <a:ext cx="1819582" cy="2572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Lateral Controller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327403" y="3696791"/>
            <a:ext cx="1819582" cy="56143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Longitudinal Controller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327403" y="4482946"/>
            <a:ext cx="1819582" cy="2572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Vehicle Dynamics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5759" y="5250488"/>
            <a:ext cx="1819582" cy="25725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4495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066" y="1534454"/>
            <a:ext cx="1821076" cy="289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u="sng" dirty="0">
                <a:latin typeface="+mn-lt"/>
              </a:rPr>
              <a:t>Vehicle Dynamics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6" t="23015" r="8666" b="2480"/>
          <a:stretch/>
        </p:blipFill>
        <p:spPr>
          <a:xfrm>
            <a:off x="795943" y="2219498"/>
            <a:ext cx="7015942" cy="38321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23207" y="3416532"/>
            <a:ext cx="3580707" cy="257694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TextBox 10"/>
          <p:cNvSpPr txBox="1"/>
          <p:nvPr/>
        </p:nvSpPr>
        <p:spPr>
          <a:xfrm>
            <a:off x="2205783" y="3090104"/>
            <a:ext cx="61555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+mn-lt"/>
              </a:rPr>
              <a:t>Inputs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148350" y="2128059"/>
            <a:ext cx="2663536" cy="2867889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3" name="TextBox 12"/>
          <p:cNvSpPr txBox="1"/>
          <p:nvPr/>
        </p:nvSpPr>
        <p:spPr>
          <a:xfrm>
            <a:off x="6008033" y="1823892"/>
            <a:ext cx="94416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600" b="1" dirty="0">
                <a:latin typeface="+mn-lt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259907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2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066" y="1534454"/>
            <a:ext cx="1923604" cy="289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u="sng" dirty="0">
                <a:latin typeface="+mn-lt"/>
              </a:rPr>
              <a:t>Longitudinal Driver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7" t="23091" r="4512" b="3212"/>
          <a:stretch/>
        </p:blipFill>
        <p:spPr>
          <a:xfrm>
            <a:off x="370812" y="1978429"/>
            <a:ext cx="8314298" cy="4148051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1878676" y="4691150"/>
            <a:ext cx="740525" cy="1501832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4854633" y="4380807"/>
            <a:ext cx="1604356" cy="121365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7" name="TextBox 16"/>
          <p:cNvSpPr txBox="1"/>
          <p:nvPr/>
        </p:nvSpPr>
        <p:spPr>
          <a:xfrm>
            <a:off x="575435" y="5173082"/>
            <a:ext cx="1303241" cy="53796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Optimization </a:t>
            </a:r>
          </a:p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Results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38160" y="4995949"/>
            <a:ext cx="556261" cy="507076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8084126" y="5557502"/>
            <a:ext cx="67326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Input 1</a:t>
            </a:r>
          </a:p>
        </p:txBody>
      </p:sp>
    </p:spTree>
    <p:extLst>
      <p:ext uri="{BB962C8B-B14F-4D97-AF65-F5344CB8AC3E}">
        <p14:creationId xmlns:p14="http://schemas.microsoft.com/office/powerpoint/2010/main" val="2282169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 animBg="1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19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066" y="1534454"/>
            <a:ext cx="1731243" cy="289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u="sng" dirty="0">
                <a:latin typeface="+mn-lt"/>
              </a:rPr>
              <a:t>Scenario Reader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2" t="33175" r="2500" b="13492"/>
          <a:stretch/>
        </p:blipFill>
        <p:spPr>
          <a:xfrm>
            <a:off x="607185" y="2614342"/>
            <a:ext cx="8212976" cy="2743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08925" y="2997988"/>
            <a:ext cx="1303241" cy="5614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Optimization </a:t>
            </a:r>
          </a:p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Result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142901" y="4309778"/>
            <a:ext cx="709507" cy="507076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5" name="Rectangle 14"/>
          <p:cNvSpPr/>
          <p:nvPr/>
        </p:nvSpPr>
        <p:spPr>
          <a:xfrm>
            <a:off x="2690284" y="3636993"/>
            <a:ext cx="740525" cy="343808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788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17500" y="1214078"/>
            <a:ext cx="8508999" cy="1386085"/>
          </a:xfrm>
        </p:spPr>
        <p:txBody>
          <a:bodyPr/>
          <a:lstStyle/>
          <a:p>
            <a:pPr algn="ctr">
              <a:lnSpc>
                <a:spcPct val="150000"/>
              </a:lnSpc>
            </a:pP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An Application to Optimize </a:t>
            </a:r>
            <a:br>
              <a:rPr lang="en-US" sz="3200" b="1" dirty="0">
                <a:solidFill>
                  <a:schemeClr val="bg2">
                    <a:lumMod val="75000"/>
                  </a:schemeClr>
                </a:solidFill>
              </a:rPr>
            </a:br>
            <a:r>
              <a:rPr lang="en-US" sz="3200" b="1" dirty="0">
                <a:solidFill>
                  <a:schemeClr val="bg2">
                    <a:lumMod val="75000"/>
                  </a:schemeClr>
                </a:solidFill>
              </a:rPr>
              <a:t>Lap-times for Race Cars </a:t>
            </a:r>
            <a:endParaRPr lang="de-DE" dirty="0"/>
          </a:p>
        </p:txBody>
      </p:sp>
      <p:pic>
        <p:nvPicPr>
          <p:cNvPr id="5" name="Bild 4" descr="TUM_Glockenturm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7101" y="3051360"/>
            <a:ext cx="3892489" cy="3397419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E02A603-B71A-46AF-8551-BE2CF5BD10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511470"/>
              </p:ext>
            </p:extLst>
          </p:nvPr>
        </p:nvGraphicFramePr>
        <p:xfrm>
          <a:off x="739603" y="3508567"/>
          <a:ext cx="3892489" cy="24830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70278">
                  <a:extLst>
                    <a:ext uri="{9D8B030D-6E8A-4147-A177-3AD203B41FA5}">
                      <a16:colId xmlns:a16="http://schemas.microsoft.com/office/drawing/2014/main" val="2878467922"/>
                    </a:ext>
                  </a:extLst>
                </a:gridCol>
                <a:gridCol w="1322211">
                  <a:extLst>
                    <a:ext uri="{9D8B030D-6E8A-4147-A177-3AD203B41FA5}">
                      <a16:colId xmlns:a16="http://schemas.microsoft.com/office/drawing/2014/main" val="1748340863"/>
                    </a:ext>
                  </a:extLst>
                </a:gridCol>
              </a:tblGrid>
              <a:tr h="460049">
                <a:tc gridSpan="2">
                  <a:txBody>
                    <a:bodyPr/>
                    <a:lstStyle/>
                    <a:p>
                      <a:r>
                        <a:rPr lang="de-DE" sz="1400" b="1" dirty="0">
                          <a:latin typeface="+mj-lt"/>
                        </a:rPr>
                        <a:t>Group</a:t>
                      </a:r>
                      <a:r>
                        <a:rPr lang="de-DE" sz="1400" b="1" baseline="0" dirty="0">
                          <a:latin typeface="+mj-lt"/>
                        </a:rPr>
                        <a:t> Members:</a:t>
                      </a:r>
                      <a:endParaRPr lang="de-DE" sz="1400" b="1" dirty="0">
                        <a:latin typeface="+mj-lt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509344"/>
                  </a:ext>
                </a:extLst>
              </a:tr>
              <a:tr h="4600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Alaa Bashir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j-lt"/>
                        </a:rPr>
                        <a:t>ge73cec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3426713"/>
                  </a:ext>
                </a:extLst>
              </a:tr>
              <a:tr h="4600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Ankit Khot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j-lt"/>
                        </a:rPr>
                        <a:t>ge73xuq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9874686"/>
                  </a:ext>
                </a:extLst>
              </a:tr>
              <a:tr h="4600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latin typeface="+mj-lt"/>
                        </a:rPr>
                        <a:t>M</a:t>
                      </a:r>
                      <a:r>
                        <a:rPr lang="en-US" sz="1400" dirty="0">
                          <a:latin typeface="+mj-lt"/>
                          <a:ea typeface="Cambria Math" panose="02040503050406030204" pitchFamily="18" charset="0"/>
                        </a:rPr>
                        <a:t>áté Kelemen</a:t>
                      </a:r>
                      <a:endParaRPr lang="en-US" sz="1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400" dirty="0">
                          <a:latin typeface="+mj-lt"/>
                        </a:rPr>
                        <a:t>ge49pil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0507160"/>
                  </a:ext>
                </a:extLst>
              </a:tr>
              <a:tr h="642808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>
                          <a:latin typeface="+mj-lt"/>
                        </a:rPr>
                        <a:t>Supervised by:</a:t>
                      </a:r>
                      <a:r>
                        <a:rPr lang="en-US" sz="1400" b="1" baseline="0" dirty="0">
                          <a:latin typeface="+mj-lt"/>
                        </a:rPr>
                        <a:t> </a:t>
                      </a:r>
                      <a:r>
                        <a:rPr lang="de-DE" sz="1400" dirty="0">
                          <a:effectLst/>
                          <a:latin typeface="Arial" panose="020B0604020202020204" pitchFamily="34" charset="0"/>
                        </a:rPr>
                        <a:t>Jan Janse van</a:t>
                      </a:r>
                      <a:r>
                        <a:rPr lang="de-DE" sz="1400" baseline="0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  <a:r>
                        <a:rPr lang="de-DE" sz="1400" dirty="0">
                          <a:effectLst/>
                          <a:latin typeface="Arial" panose="020B0604020202020204" pitchFamily="34" charset="0"/>
                        </a:rPr>
                        <a:t>Rensburg</a:t>
                      </a:r>
                      <a:r>
                        <a:rPr lang="de-DE" sz="1400" baseline="0" dirty="0">
                          <a:effectLst/>
                          <a:latin typeface="Arial" panose="020B0604020202020204" pitchFamily="34" charset="0"/>
                        </a:rPr>
                        <a:t>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baseline="0" dirty="0">
                          <a:effectLst/>
                          <a:latin typeface="Arial" panose="020B0604020202020204" pitchFamily="34" charset="0"/>
                        </a:rPr>
                        <a:t>                           </a:t>
                      </a:r>
                      <a:r>
                        <a:rPr lang="de-DE" sz="1400" dirty="0">
                          <a:effectLst/>
                          <a:latin typeface="Arial" panose="020B0604020202020204" pitchFamily="34" charset="0"/>
                        </a:rPr>
                        <a:t>and Steve Schäfer</a:t>
                      </a:r>
                      <a:endParaRPr lang="en-US" sz="1400" b="1" dirty="0"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 sz="1400" dirty="0"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00564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68A9B696-22CE-4CCD-87A3-482CEF8CF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4384416-A4F2-4DCD-A408-8B774FF46D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182540"/>
            <a:ext cx="544482" cy="54448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20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32" t="23600" r="2205" b="3187"/>
          <a:stretch/>
        </p:blipFill>
        <p:spPr>
          <a:xfrm>
            <a:off x="537066" y="2315060"/>
            <a:ext cx="8116483" cy="37656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066" y="1534454"/>
            <a:ext cx="1769715" cy="289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u="sng" dirty="0">
                <a:latin typeface="+mn-lt"/>
              </a:rPr>
              <a:t>Lateral Controller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37066" y="3062869"/>
            <a:ext cx="709507" cy="507076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5433566" y="2226897"/>
            <a:ext cx="1712007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Lateral Controller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92415" y="2549584"/>
            <a:ext cx="2347229" cy="2595994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6" name="Rectangle 15"/>
          <p:cNvSpPr/>
          <p:nvPr/>
        </p:nvSpPr>
        <p:spPr>
          <a:xfrm>
            <a:off x="7944042" y="3594043"/>
            <a:ext cx="709507" cy="507076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9" name="TextBox 18"/>
          <p:cNvSpPr txBox="1"/>
          <p:nvPr/>
        </p:nvSpPr>
        <p:spPr>
          <a:xfrm>
            <a:off x="7980288" y="3269124"/>
            <a:ext cx="673261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Input 2</a:t>
            </a:r>
          </a:p>
        </p:txBody>
      </p:sp>
    </p:spTree>
    <p:extLst>
      <p:ext uri="{BB962C8B-B14F-4D97-AF65-F5344CB8AC3E}">
        <p14:creationId xmlns:p14="http://schemas.microsoft.com/office/powerpoint/2010/main" val="297237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4" grpId="0" animBg="1"/>
      <p:bldP spid="16" grpId="0" animBg="1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9" t="22925" r="19545" b="3540"/>
          <a:stretch/>
        </p:blipFill>
        <p:spPr>
          <a:xfrm>
            <a:off x="1182595" y="1967400"/>
            <a:ext cx="6159731" cy="4505913"/>
          </a:xfrm>
          <a:prstGeom prst="rect">
            <a:avLst/>
          </a:prstGeo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21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7066" y="1534454"/>
            <a:ext cx="1291059" cy="289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u="sng" dirty="0">
                <a:latin typeface="+mn-lt"/>
              </a:rPr>
              <a:t>Visualization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19332" y="2801277"/>
            <a:ext cx="2803781" cy="3611759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2" name="TextBox 11"/>
          <p:cNvSpPr txBox="1"/>
          <p:nvPr/>
        </p:nvSpPr>
        <p:spPr>
          <a:xfrm>
            <a:off x="2249137" y="2483751"/>
            <a:ext cx="94416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Feedback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275127" y="2801277"/>
            <a:ext cx="1378583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Unreal Engine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75758" y="5142259"/>
            <a:ext cx="977319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XY Plotter</a:t>
            </a:r>
          </a:p>
        </p:txBody>
      </p:sp>
    </p:spTree>
    <p:extLst>
      <p:ext uri="{BB962C8B-B14F-4D97-AF65-F5344CB8AC3E}">
        <p14:creationId xmlns:p14="http://schemas.microsoft.com/office/powerpoint/2010/main" val="23833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2" grpId="0"/>
      <p:bldP spid="19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22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4"/>
          <a:srcRect l="5189" t="32798" r="48978" b="9176"/>
          <a:stretch/>
        </p:blipFill>
        <p:spPr>
          <a:xfrm>
            <a:off x="839585" y="1655428"/>
            <a:ext cx="6521334" cy="4644081"/>
          </a:xfrm>
          <a:prstGeom prst="rect">
            <a:avLst/>
          </a:prstGeom>
        </p:spPr>
      </p:pic>
      <p:pic>
        <p:nvPicPr>
          <p:cNvPr id="20" name="Picture 2" descr="Image result for thinking clipart">
            <a:extLst>
              <a:ext uri="{FF2B5EF4-FFF2-40B4-BE49-F238E27FC236}">
                <a16:creationId xmlns:a16="http://schemas.microsoft.com/office/drawing/2014/main" id="{E1E0151A-58FC-496E-BC8A-1388132FA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625" b="94625" l="10000" r="90000">
                        <a14:foregroundMark x1="48111" y1="7375" x2="48111" y2="7375"/>
                        <a14:foregroundMark x1="43000" y1="2625" x2="43000" y2="2625"/>
                        <a14:foregroundMark x1="33333" y1="36000" x2="33333" y2="36000"/>
                        <a14:foregroundMark x1="52333" y1="36500" x2="52333" y2="36500"/>
                        <a14:foregroundMark x1="42333" y1="68500" x2="42333" y2="68500"/>
                        <a14:foregroundMark x1="37556" y1="65750" x2="37556" y2="65750"/>
                        <a14:foregroundMark x1="47222" y1="67000" x2="47222" y2="67000"/>
                        <a14:foregroundMark x1="48778" y1="94625" x2="48778" y2="94625"/>
                        <a14:foregroundMark x1="80000" y1="13375" x2="80000" y2="13375"/>
                        <a14:foregroundMark x1="77444" y1="20875" x2="77444" y2="20875"/>
                        <a14:foregroundMark x1="72111" y1="28375" x2="72111" y2="28375"/>
                        <a14:foregroundMark x1="79333" y1="15625" x2="79333" y2="15625"/>
                        <a14:foregroundMark x1="51889" y1="34375" x2="51889" y2="3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86" y="3869724"/>
            <a:ext cx="3432970" cy="305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6518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5" name="2019-12-02-00-10-45-zostsokimp4_GwtZ">
            <a:hlinkClick r:id="" action="ppaction://media"/>
            <a:extLst>
              <a:ext uri="{FF2B5EF4-FFF2-40B4-BE49-F238E27FC236}">
                <a16:creationId xmlns:a16="http://schemas.microsoft.com/office/drawing/2014/main" id="{DBF247B5-CB35-49A1-94DE-CA458892372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6055" y="1962220"/>
            <a:ext cx="8169727" cy="4595471"/>
          </a:xfrm>
          <a:prstGeom prst="rect">
            <a:avLst/>
          </a:prstGeom>
        </p:spPr>
      </p:pic>
      <p:sp>
        <p:nvSpPr>
          <p:cNvPr id="9" name="Titel 2">
            <a:extLst>
              <a:ext uri="{FF2B5EF4-FFF2-40B4-BE49-F238E27FC236}">
                <a16:creationId xmlns:a16="http://schemas.microsoft.com/office/drawing/2014/main" id="{9C6BBEA5-199D-443C-9ADA-65968E96B06D}"/>
              </a:ext>
            </a:extLst>
          </p:cNvPr>
          <p:cNvSpPr txBox="1">
            <a:spLocks/>
          </p:cNvSpPr>
          <p:nvPr/>
        </p:nvSpPr>
        <p:spPr>
          <a:xfrm>
            <a:off x="606055" y="1026884"/>
            <a:ext cx="8508999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lnSpc>
                <a:spcPts val="3200"/>
              </a:lnSpc>
              <a:spcBef>
                <a:spcPct val="0"/>
              </a:spcBef>
              <a:spcAft>
                <a:spcPct val="0"/>
              </a:spcAft>
              <a:defRPr lang="de-DE" sz="3000" b="0" kern="1200" noProof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Simulation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12D06E-57A5-489E-AB71-905141581256}"/>
              </a:ext>
            </a:extLst>
          </p:cNvPr>
          <p:cNvSpPr txBox="1"/>
          <p:nvPr/>
        </p:nvSpPr>
        <p:spPr>
          <a:xfrm>
            <a:off x="831959" y="1473136"/>
            <a:ext cx="2817118" cy="28943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u="sng" dirty="0">
                <a:latin typeface="+mn-lt"/>
              </a:rPr>
              <a:t>Unreal Engine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363334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24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Parameters Estimation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/>
          <a:srcRect l="5232" t="32634" r="48885" b="9110"/>
          <a:stretch/>
        </p:blipFill>
        <p:spPr>
          <a:xfrm>
            <a:off x="482138" y="1774827"/>
            <a:ext cx="6578825" cy="469848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627" y="3665913"/>
            <a:ext cx="2807400" cy="280740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87566" y="2734776"/>
            <a:ext cx="1515308" cy="1188832"/>
          </a:xfrm>
          <a:prstGeom prst="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835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25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Parameters Estimation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71" t="18490" r="6020" b="4914"/>
          <a:stretch/>
        </p:blipFill>
        <p:spPr>
          <a:xfrm>
            <a:off x="311162" y="1716234"/>
            <a:ext cx="3550035" cy="2472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urved Down Arrow 8"/>
          <p:cNvSpPr/>
          <p:nvPr/>
        </p:nvSpPr>
        <p:spPr>
          <a:xfrm rot="13602410">
            <a:off x="1723417" y="4591404"/>
            <a:ext cx="1312473" cy="875294"/>
          </a:xfrm>
          <a:prstGeom prst="curvedDown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19332" y="1683533"/>
            <a:ext cx="1533494" cy="2807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Set parameters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241536" y="2688524"/>
            <a:ext cx="1047404" cy="374073"/>
          </a:xfrm>
          <a:prstGeom prst="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sp>
        <p:nvSpPr>
          <p:cNvPr id="11" name="Curved Left Arrow 10"/>
          <p:cNvSpPr/>
          <p:nvPr/>
        </p:nvSpPr>
        <p:spPr>
          <a:xfrm rot="544172">
            <a:off x="6588857" y="4086032"/>
            <a:ext cx="988783" cy="1514443"/>
          </a:xfrm>
          <a:prstGeom prst="curvedLef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2"/>
          <a:stretch/>
        </p:blipFill>
        <p:spPr>
          <a:xfrm>
            <a:off x="5669280" y="1716234"/>
            <a:ext cx="3150881" cy="2476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248" y="4405953"/>
            <a:ext cx="3140825" cy="23556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TextBox 18"/>
          <p:cNvSpPr txBox="1"/>
          <p:nvPr/>
        </p:nvSpPr>
        <p:spPr>
          <a:xfrm>
            <a:off x="6786775" y="1690542"/>
            <a:ext cx="915889" cy="2807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Simulate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082140" y="6473313"/>
            <a:ext cx="967040" cy="28071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600" b="1" dirty="0">
                <a:latin typeface="+mn-lt"/>
              </a:rPr>
              <a:t>Compare</a:t>
            </a:r>
          </a:p>
        </p:txBody>
      </p:sp>
    </p:spTree>
    <p:extLst>
      <p:ext uri="{BB962C8B-B14F-4D97-AF65-F5344CB8AC3E}">
        <p14:creationId xmlns:p14="http://schemas.microsoft.com/office/powerpoint/2010/main" val="63305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Race Day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540212"/>
              </p:ext>
            </p:extLst>
          </p:nvPr>
        </p:nvGraphicFramePr>
        <p:xfrm>
          <a:off x="1957391" y="2313712"/>
          <a:ext cx="5112277" cy="213716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68536">
                  <a:extLst>
                    <a:ext uri="{9D8B030D-6E8A-4147-A177-3AD203B41FA5}">
                      <a16:colId xmlns:a16="http://schemas.microsoft.com/office/drawing/2014/main" val="1124518509"/>
                    </a:ext>
                  </a:extLst>
                </a:gridCol>
                <a:gridCol w="928067">
                  <a:extLst>
                    <a:ext uri="{9D8B030D-6E8A-4147-A177-3AD203B41FA5}">
                      <a16:colId xmlns:a16="http://schemas.microsoft.com/office/drawing/2014/main" val="1906996333"/>
                    </a:ext>
                  </a:extLst>
                </a:gridCol>
                <a:gridCol w="1186396">
                  <a:extLst>
                    <a:ext uri="{9D8B030D-6E8A-4147-A177-3AD203B41FA5}">
                      <a16:colId xmlns:a16="http://schemas.microsoft.com/office/drawing/2014/main" val="2438312982"/>
                    </a:ext>
                  </a:extLst>
                </a:gridCol>
                <a:gridCol w="1229106">
                  <a:extLst>
                    <a:ext uri="{9D8B030D-6E8A-4147-A177-3AD203B41FA5}">
                      <a16:colId xmlns:a16="http://schemas.microsoft.com/office/drawing/2014/main" val="4137961425"/>
                    </a:ext>
                  </a:extLst>
                </a:gridCol>
                <a:gridCol w="1000172">
                  <a:extLst>
                    <a:ext uri="{9D8B030D-6E8A-4147-A177-3AD203B41FA5}">
                      <a16:colId xmlns:a16="http://schemas.microsoft.com/office/drawing/2014/main" val="1995040961"/>
                    </a:ext>
                  </a:extLst>
                </a:gridCol>
              </a:tblGrid>
              <a:tr h="402976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Car</a:t>
                      </a:r>
                      <a:r>
                        <a:rPr lang="de-DE" sz="1400" baseline="0" dirty="0"/>
                        <a:t> Color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Lap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802975"/>
                  </a:ext>
                </a:extLst>
              </a:tr>
              <a:tr h="864937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Mean Mark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Red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Center Line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104016"/>
                  </a:ext>
                </a:extLst>
              </a:tr>
              <a:tr h="869254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Optimum Otto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Blue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Path</a:t>
                      </a:r>
                      <a:r>
                        <a:rPr lang="de-DE" sz="1400" baseline="0" dirty="0"/>
                        <a:t> Optimization App</a:t>
                      </a:r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397332"/>
                  </a:ext>
                </a:extLst>
              </a:tr>
            </a:tbl>
          </a:graphicData>
        </a:graphic>
      </p:graphicFrame>
      <p:pic>
        <p:nvPicPr>
          <p:cNvPr id="10" name="Picture 2" descr="Image result for thinking clipart">
            <a:extLst>
              <a:ext uri="{FF2B5EF4-FFF2-40B4-BE49-F238E27FC236}">
                <a16:creationId xmlns:a16="http://schemas.microsoft.com/office/drawing/2014/main" id="{E1E0151A-58FC-496E-BC8A-1388132FA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5" b="94625" l="10000" r="90000">
                        <a14:foregroundMark x1="48111" y1="7375" x2="48111" y2="7375"/>
                        <a14:foregroundMark x1="43000" y1="2625" x2="43000" y2="2625"/>
                        <a14:foregroundMark x1="33333" y1="36000" x2="33333" y2="36000"/>
                        <a14:foregroundMark x1="52333" y1="36500" x2="52333" y2="36500"/>
                        <a14:foregroundMark x1="42333" y1="68500" x2="42333" y2="68500"/>
                        <a14:foregroundMark x1="37556" y1="65750" x2="37556" y2="65750"/>
                        <a14:foregroundMark x1="47222" y1="67000" x2="47222" y2="67000"/>
                        <a14:foregroundMark x1="48778" y1="94625" x2="48778" y2="94625"/>
                        <a14:foregroundMark x1="80000" y1="13375" x2="80000" y2="13375"/>
                        <a14:foregroundMark x1="77444" y1="20875" x2="77444" y2="20875"/>
                        <a14:foregroundMark x1="72111" y1="28375" x2="72111" y2="28375"/>
                        <a14:foregroundMark x1="79333" y1="15625" x2="79333" y2="15625"/>
                        <a14:foregroundMark x1="51889" y1="34375" x2="51889" y2="3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085"/>
          <a:stretch/>
        </p:blipFill>
        <p:spPr bwMode="auto">
          <a:xfrm>
            <a:off x="1957391" y="3668308"/>
            <a:ext cx="776700" cy="7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6" b="98400" l="9753" r="89973">
                        <a14:foregroundMark x1="65247" y1="3429" x2="65247" y2="3429"/>
                        <a14:foregroundMark x1="67308" y1="42971" x2="67308" y2="42971"/>
                        <a14:foregroundMark x1="45467" y1="41600" x2="45467" y2="41600"/>
                        <a14:foregroundMark x1="34615" y1="82629" x2="34615" y2="82629"/>
                        <a14:foregroundMark x1="25000" y1="84229" x2="25000" y2="84229"/>
                        <a14:foregroundMark x1="45742" y1="87200" x2="45742" y2="87200"/>
                        <a14:foregroundMark x1="61264" y1="42971" x2="61264" y2="42971"/>
                        <a14:foregroundMark x1="64286" y1="43314" x2="64286" y2="43314"/>
                        <a14:foregroundMark x1="42170" y1="43771" x2="42170" y2="43771"/>
                        <a14:foregroundMark x1="37912" y1="39657" x2="37912" y2="39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36" y="2812889"/>
            <a:ext cx="648500" cy="7794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8217" y="1641509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u="sng" dirty="0"/>
              <a:t>Knockout Round: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4" b="89404" l="6304" r="935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1" t="11433" r="6506" b="11022"/>
          <a:stretch/>
        </p:blipFill>
        <p:spPr>
          <a:xfrm>
            <a:off x="0" y="4628244"/>
            <a:ext cx="9143999" cy="223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5451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Race Day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8217" y="1641509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u="sng" dirty="0"/>
              <a:t>Knockout Round:</a:t>
            </a:r>
          </a:p>
        </p:txBody>
      </p:sp>
      <p:pic>
        <p:nvPicPr>
          <p:cNvPr id="2" name="ezgif.com-gif-maker (1)">
            <a:hlinkClick r:id="" action="ppaction://media"/>
            <a:extLst>
              <a:ext uri="{FF2B5EF4-FFF2-40B4-BE49-F238E27FC236}">
                <a16:creationId xmlns:a16="http://schemas.microsoft.com/office/drawing/2014/main" id="{3A7F5A94-BC7C-400C-BFD0-EB5BCE726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33170" y="19562"/>
            <a:ext cx="3910830" cy="6858000"/>
          </a:xfrm>
          <a:prstGeom prst="rect">
            <a:avLst/>
          </a:prstGeom>
        </p:spPr>
      </p:pic>
      <p:pic>
        <p:nvPicPr>
          <p:cNvPr id="5" name="ezgif.com-gif-maker">
            <a:hlinkClick r:id="" action="ppaction://media"/>
            <a:extLst>
              <a:ext uri="{FF2B5EF4-FFF2-40B4-BE49-F238E27FC236}">
                <a16:creationId xmlns:a16="http://schemas.microsoft.com/office/drawing/2014/main" id="{E759A898-9103-432C-BD98-EE8408690AD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t="13185" r="3497" b="8290"/>
          <a:stretch/>
        </p:blipFill>
        <p:spPr>
          <a:xfrm>
            <a:off x="-1" y="0"/>
            <a:ext cx="5233171" cy="683843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8044F4B-2AB2-4A6A-84E9-FBA93B2284FB}"/>
              </a:ext>
            </a:extLst>
          </p:cNvPr>
          <p:cNvSpPr/>
          <p:nvPr/>
        </p:nvSpPr>
        <p:spPr>
          <a:xfrm>
            <a:off x="625643" y="2575138"/>
            <a:ext cx="445168" cy="457200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ED1B3CF-9DC2-414A-BAB9-E3EC6F14153A}"/>
              </a:ext>
            </a:extLst>
          </p:cNvPr>
          <p:cNvSpPr/>
          <p:nvPr/>
        </p:nvSpPr>
        <p:spPr>
          <a:xfrm>
            <a:off x="625643" y="441479"/>
            <a:ext cx="445168" cy="457200"/>
          </a:xfrm>
          <a:prstGeom prst="ellipse">
            <a:avLst/>
          </a:prstGeom>
          <a:noFill/>
          <a:ln w="57150"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03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7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7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Race Day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3067807"/>
              </p:ext>
            </p:extLst>
          </p:nvPr>
        </p:nvGraphicFramePr>
        <p:xfrm>
          <a:off x="1957391" y="2313712"/>
          <a:ext cx="5112277" cy="2137167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768536">
                  <a:extLst>
                    <a:ext uri="{9D8B030D-6E8A-4147-A177-3AD203B41FA5}">
                      <a16:colId xmlns:a16="http://schemas.microsoft.com/office/drawing/2014/main" val="1124518509"/>
                    </a:ext>
                  </a:extLst>
                </a:gridCol>
                <a:gridCol w="928067">
                  <a:extLst>
                    <a:ext uri="{9D8B030D-6E8A-4147-A177-3AD203B41FA5}">
                      <a16:colId xmlns:a16="http://schemas.microsoft.com/office/drawing/2014/main" val="1906996333"/>
                    </a:ext>
                  </a:extLst>
                </a:gridCol>
                <a:gridCol w="1186396">
                  <a:extLst>
                    <a:ext uri="{9D8B030D-6E8A-4147-A177-3AD203B41FA5}">
                      <a16:colId xmlns:a16="http://schemas.microsoft.com/office/drawing/2014/main" val="2438312982"/>
                    </a:ext>
                  </a:extLst>
                </a:gridCol>
                <a:gridCol w="1100733">
                  <a:extLst>
                    <a:ext uri="{9D8B030D-6E8A-4147-A177-3AD203B41FA5}">
                      <a16:colId xmlns:a16="http://schemas.microsoft.com/office/drawing/2014/main" val="4137961425"/>
                    </a:ext>
                  </a:extLst>
                </a:gridCol>
                <a:gridCol w="1128545">
                  <a:extLst>
                    <a:ext uri="{9D8B030D-6E8A-4147-A177-3AD203B41FA5}">
                      <a16:colId xmlns:a16="http://schemas.microsoft.com/office/drawing/2014/main" val="1995040961"/>
                    </a:ext>
                  </a:extLst>
                </a:gridCol>
              </a:tblGrid>
              <a:tr h="402976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Car</a:t>
                      </a:r>
                      <a:r>
                        <a:rPr lang="de-DE" sz="1400" baseline="0" dirty="0"/>
                        <a:t> Color</a:t>
                      </a:r>
                      <a:endParaRPr lang="de-DE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Strategy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Lap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802975"/>
                  </a:ext>
                </a:extLst>
              </a:tr>
              <a:tr h="864937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Mean Mark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Red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Center Line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87.</a:t>
                      </a:r>
                      <a:r>
                        <a:rPr lang="hu-HU" sz="1400" dirty="0"/>
                        <a:t>8</a:t>
                      </a:r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104016"/>
                  </a:ext>
                </a:extLst>
              </a:tr>
              <a:tr h="869254">
                <a:tc>
                  <a:txBody>
                    <a:bodyPr/>
                    <a:lstStyle/>
                    <a:p>
                      <a:pPr algn="ctr"/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Optimum Oli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Blue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/>
                        <a:t>Path</a:t>
                      </a:r>
                      <a:r>
                        <a:rPr lang="de-DE" sz="1400" baseline="0" dirty="0"/>
                        <a:t> Optimization App</a:t>
                      </a:r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hu-HU" sz="1400" dirty="0"/>
                        <a:t>79.3</a:t>
                      </a:r>
                      <a:endParaRPr lang="de-DE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8397332"/>
                  </a:ext>
                </a:extLst>
              </a:tr>
            </a:tbl>
          </a:graphicData>
        </a:graphic>
      </p:graphicFrame>
      <p:pic>
        <p:nvPicPr>
          <p:cNvPr id="10" name="Picture 2" descr="Image result for thinking clipart">
            <a:extLst>
              <a:ext uri="{FF2B5EF4-FFF2-40B4-BE49-F238E27FC236}">
                <a16:creationId xmlns:a16="http://schemas.microsoft.com/office/drawing/2014/main" id="{E1E0151A-58FC-496E-BC8A-1388132FAC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625" b="94625" l="10000" r="90000">
                        <a14:foregroundMark x1="48111" y1="7375" x2="48111" y2="7375"/>
                        <a14:foregroundMark x1="43000" y1="2625" x2="43000" y2="2625"/>
                        <a14:foregroundMark x1="33333" y1="36000" x2="33333" y2="36000"/>
                        <a14:foregroundMark x1="52333" y1="36500" x2="52333" y2="36500"/>
                        <a14:foregroundMark x1="42333" y1="68500" x2="42333" y2="68500"/>
                        <a14:foregroundMark x1="37556" y1="65750" x2="37556" y2="65750"/>
                        <a14:foregroundMark x1="47222" y1="67000" x2="47222" y2="67000"/>
                        <a14:foregroundMark x1="48778" y1="94625" x2="48778" y2="94625"/>
                        <a14:foregroundMark x1="80000" y1="13375" x2="80000" y2="13375"/>
                        <a14:foregroundMark x1="77444" y1="20875" x2="77444" y2="20875"/>
                        <a14:foregroundMark x1="72111" y1="28375" x2="72111" y2="28375"/>
                        <a14:foregroundMark x1="79333" y1="15625" x2="79333" y2="15625"/>
                        <a14:foregroundMark x1="51889" y1="34375" x2="51889" y2="34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12085"/>
          <a:stretch/>
        </p:blipFill>
        <p:spPr bwMode="auto">
          <a:xfrm>
            <a:off x="1957391" y="3668308"/>
            <a:ext cx="776700" cy="790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86" b="98400" l="9753" r="89973">
                        <a14:foregroundMark x1="65247" y1="3429" x2="65247" y2="3429"/>
                        <a14:foregroundMark x1="67308" y1="42971" x2="67308" y2="42971"/>
                        <a14:foregroundMark x1="45467" y1="41600" x2="45467" y2="41600"/>
                        <a14:foregroundMark x1="34615" y1="82629" x2="34615" y2="82629"/>
                        <a14:foregroundMark x1="25000" y1="84229" x2="25000" y2="84229"/>
                        <a14:foregroundMark x1="45742" y1="87200" x2="45742" y2="87200"/>
                        <a14:foregroundMark x1="61264" y1="42971" x2="61264" y2="42971"/>
                        <a14:foregroundMark x1="64286" y1="43314" x2="64286" y2="43314"/>
                        <a14:foregroundMark x1="42170" y1="43771" x2="42170" y2="43771"/>
                        <a14:foregroundMark x1="37912" y1="39657" x2="37912" y2="396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336" y="2812889"/>
            <a:ext cx="648500" cy="77944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8217" y="1641509"/>
            <a:ext cx="17697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u="sng" dirty="0"/>
              <a:t>Knockout Round: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934" b="89404" l="6304" r="935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11" t="11433" r="6506" b="11022"/>
          <a:stretch/>
        </p:blipFill>
        <p:spPr>
          <a:xfrm>
            <a:off x="0" y="4628244"/>
            <a:ext cx="9143999" cy="223064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11" b="96088" l="6848" r="99239">
                        <a14:foregroundMark x1="76522" y1="70538" x2="76522" y2="70538"/>
                        <a14:foregroundMark x1="55326" y1="18582" x2="55326" y2="18582"/>
                        <a14:foregroundMark x1="33370" y1="78240" x2="33370" y2="78240"/>
                        <a14:foregroundMark x1="15109" y1="25428" x2="15109" y2="25428"/>
                        <a14:foregroundMark x1="84783" y1="25428" x2="84783" y2="25428"/>
                        <a14:foregroundMark x1="65870" y1="79095" x2="65870" y2="790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5613" y="3483133"/>
            <a:ext cx="1097619" cy="97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336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C3BC8-EF8B-49F2-A9F6-BBB3FF3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4CBAC2-EEF8-453A-8E96-FC9B21CF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622" y="1092038"/>
            <a:ext cx="8508999" cy="520335"/>
          </a:xfrm>
        </p:spPr>
        <p:txBody>
          <a:bodyPr/>
          <a:lstStyle/>
          <a:p>
            <a:pPr>
              <a:lnSpc>
                <a:spcPct val="125000"/>
              </a:lnSpc>
            </a:pPr>
            <a:r>
              <a:rPr lang="de-DE" b="1" dirty="0">
                <a:solidFill>
                  <a:schemeClr val="bg2">
                    <a:lumMod val="75000"/>
                  </a:schemeClr>
                </a:solidFill>
              </a:rPr>
              <a:t>Summary</a:t>
            </a:r>
            <a:r>
              <a:rPr lang="de-DE" sz="2800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1026" name="Picture 2" descr="Image result for summary clipart">
            <a:extLst>
              <a:ext uri="{FF2B5EF4-FFF2-40B4-BE49-F238E27FC236}">
                <a16:creationId xmlns:a16="http://schemas.microsoft.com/office/drawing/2014/main" id="{63918A50-3E6A-4CE5-9438-9C4E6A9C4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4304" y="4113183"/>
            <a:ext cx="2526418" cy="252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D6AE977-ABE2-40A3-ADB8-901266807245}"/>
              </a:ext>
            </a:extLst>
          </p:cNvPr>
          <p:cNvSpPr txBox="1"/>
          <p:nvPr/>
        </p:nvSpPr>
        <p:spPr>
          <a:xfrm>
            <a:off x="722129" y="1741315"/>
            <a:ext cx="7389848" cy="43460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Literature Review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Implement different vehicle models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Determine circuit geometry from images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Find the optimum path and velocity profile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Compare the results with high fidelity model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>
                <a:latin typeface="+mj-lt"/>
              </a:rPr>
              <a:t>Visualize the results with Unreal Engine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746450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55F93-996A-4C15-9DE7-770CAACFA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668BC-C5F0-4669-B2E1-A7BADBFD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FCF3C-EF4D-4EE9-920B-E3B9FF2A6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182540"/>
            <a:ext cx="544482" cy="544482"/>
          </a:xfrm>
          <a:prstGeom prst="rect">
            <a:avLst/>
          </a:prstGeom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13D3C171-07F2-456D-B863-8ACC7011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91" y="958690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>
                    <a:lumMod val="75000"/>
                  </a:schemeClr>
                </a:solidFill>
              </a:rPr>
              <a:t>Goals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397BA9-CA61-4DF0-B13A-CD39EE7E2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14" t="10601" r="4951" b="11296"/>
          <a:stretch/>
        </p:blipFill>
        <p:spPr>
          <a:xfrm>
            <a:off x="312191" y="1369059"/>
            <a:ext cx="8153400" cy="535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991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7C3BC8-EF8B-49F2-A9F6-BBB3FF317E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5" t="10926" r="7396" b="21296"/>
          <a:stretch/>
        </p:blipFill>
        <p:spPr>
          <a:xfrm>
            <a:off x="0" y="1676400"/>
            <a:ext cx="9144000" cy="41147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C1EBB12-C7E1-46F1-8EA7-EC6F9243D241}"/>
              </a:ext>
            </a:extLst>
          </p:cNvPr>
          <p:cNvSpPr txBox="1"/>
          <p:nvPr/>
        </p:nvSpPr>
        <p:spPr>
          <a:xfrm>
            <a:off x="2887579" y="5997157"/>
            <a:ext cx="3368842" cy="476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AR BERKLEY" panose="02000000000000000000" pitchFamily="2" charset="0"/>
              </a:rPr>
              <a:t>Stay on the right </a:t>
            </a:r>
            <a:r>
              <a:rPr lang="en-US" sz="2800" u="sng" dirty="0">
                <a:solidFill>
                  <a:schemeClr val="accent3">
                    <a:lumMod val="75000"/>
                  </a:schemeClr>
                </a:solidFill>
                <a:latin typeface="AR BERKLEY" panose="02000000000000000000" pitchFamily="2" charset="0"/>
              </a:rPr>
              <a:t>path</a:t>
            </a:r>
            <a:r>
              <a:rPr lang="en-US" sz="2800" dirty="0">
                <a:solidFill>
                  <a:schemeClr val="accent3">
                    <a:lumMod val="75000"/>
                  </a:schemeClr>
                </a:solidFill>
                <a:latin typeface="AR BERKLEY" panose="020000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22524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55F93-996A-4C15-9DE7-770CAACFA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668BC-C5F0-4669-B2E1-A7BADBFD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FCF3C-EF4D-4EE9-920B-E3B9FF2A6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182540"/>
            <a:ext cx="544482" cy="544482"/>
          </a:xfrm>
          <a:prstGeom prst="rect">
            <a:avLst/>
          </a:prstGeom>
        </p:spPr>
      </p:pic>
      <p:pic>
        <p:nvPicPr>
          <p:cNvPr id="1026" name="Picture 2" descr="Image result for student no money clipart">
            <a:extLst>
              <a:ext uri="{FF2B5EF4-FFF2-40B4-BE49-F238E27FC236}">
                <a16:creationId xmlns:a16="http://schemas.microsoft.com/office/drawing/2014/main" id="{93CE1E86-03E0-485B-A92A-2F2B887E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2191" y="2675386"/>
            <a:ext cx="3093801" cy="272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FB7933D-8326-4C43-B761-D4240E92A672}"/>
              </a:ext>
            </a:extLst>
          </p:cNvPr>
          <p:cNvSpPr/>
          <p:nvPr/>
        </p:nvSpPr>
        <p:spPr>
          <a:xfrm>
            <a:off x="3697571" y="3685468"/>
            <a:ext cx="1075765" cy="701199"/>
          </a:xfrm>
          <a:prstGeom prst="right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030" name="Picture 6" descr="Image result for car race advertisement clipart">
            <a:extLst>
              <a:ext uri="{FF2B5EF4-FFF2-40B4-BE49-F238E27FC236}">
                <a16:creationId xmlns:a16="http://schemas.microsoft.com/office/drawing/2014/main" id="{697DC104-7C5F-466F-938A-40D6C4682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916" y="1604780"/>
            <a:ext cx="3420036" cy="467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4">
            <a:extLst>
              <a:ext uri="{FF2B5EF4-FFF2-40B4-BE49-F238E27FC236}">
                <a16:creationId xmlns:a16="http://schemas.microsoft.com/office/drawing/2014/main" id="{13D3C171-07F2-456D-B863-8ACC7011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191" y="958690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>
                    <a:lumMod val="75000"/>
                  </a:schemeClr>
                </a:solidFill>
              </a:rPr>
              <a:t>Problem Statement:</a:t>
            </a:r>
          </a:p>
        </p:txBody>
      </p:sp>
    </p:spTree>
    <p:extLst>
      <p:ext uri="{BB962C8B-B14F-4D97-AF65-F5344CB8AC3E}">
        <p14:creationId xmlns:p14="http://schemas.microsoft.com/office/powerpoint/2010/main" val="777071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D55F93-996A-4C15-9DE7-770CAACFA3D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5668BC-C5F0-4669-B2E1-A7BADBFD20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DDFCF3C-EF4D-4EE9-920B-E3B9FF2A6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182540"/>
            <a:ext cx="544482" cy="544482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BB32617B-5B24-4ABC-A74F-1B071A03E243}"/>
              </a:ext>
            </a:extLst>
          </p:cNvPr>
          <p:cNvGrpSpPr/>
          <p:nvPr/>
        </p:nvGrpSpPr>
        <p:grpSpPr>
          <a:xfrm>
            <a:off x="214293" y="939800"/>
            <a:ext cx="8715413" cy="5533513"/>
            <a:chOff x="316992" y="939800"/>
            <a:chExt cx="8715413" cy="553351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5E4BDE7-7BBE-40D4-9F04-FD22D3D6D2A6}"/>
                </a:ext>
              </a:extLst>
            </p:cNvPr>
            <p:cNvGrpSpPr/>
            <p:nvPr/>
          </p:nvGrpSpPr>
          <p:grpSpPr>
            <a:xfrm>
              <a:off x="316992" y="939800"/>
              <a:ext cx="8715413" cy="5533513"/>
              <a:chOff x="111595" y="1687430"/>
              <a:chExt cx="6988712" cy="4785883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3A0F6845-C5BF-41A1-914A-53CC12C814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16210" b="14005"/>
              <a:stretch/>
            </p:blipFill>
            <p:spPr>
              <a:xfrm>
                <a:off x="111595" y="1687430"/>
                <a:ext cx="6988712" cy="4785883"/>
              </a:xfrm>
              <a:prstGeom prst="rect">
                <a:avLst/>
              </a:prstGeom>
            </p:spPr>
          </p:pic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D9B3618-C21B-4BC7-AA72-8516C4C43B35}"/>
                  </a:ext>
                </a:extLst>
              </p:cNvPr>
              <p:cNvSpPr/>
              <p:nvPr/>
            </p:nvSpPr>
            <p:spPr>
              <a:xfrm>
                <a:off x="716878" y="2330785"/>
                <a:ext cx="5625290" cy="4127165"/>
              </a:xfrm>
              <a:custGeom>
                <a:avLst/>
                <a:gdLst>
                  <a:gd name="connsiteX0" fmla="*/ 2852292 w 5625290"/>
                  <a:gd name="connsiteY0" fmla="*/ 4127165 h 4127165"/>
                  <a:gd name="connsiteX1" fmla="*/ 2899917 w 5625290"/>
                  <a:gd name="connsiteY1" fmla="*/ 2241215 h 4127165"/>
                  <a:gd name="connsiteX2" fmla="*/ 2852292 w 5625290"/>
                  <a:gd name="connsiteY2" fmla="*/ 1803065 h 4127165"/>
                  <a:gd name="connsiteX3" fmla="*/ 2395092 w 5625290"/>
                  <a:gd name="connsiteY3" fmla="*/ 1745915 h 4127165"/>
                  <a:gd name="connsiteX4" fmla="*/ 1033017 w 5625290"/>
                  <a:gd name="connsiteY4" fmla="*/ 1736390 h 4127165"/>
                  <a:gd name="connsiteX5" fmla="*/ 442467 w 5625290"/>
                  <a:gd name="connsiteY5" fmla="*/ 1736390 h 4127165"/>
                  <a:gd name="connsiteX6" fmla="*/ 290067 w 5625290"/>
                  <a:gd name="connsiteY6" fmla="*/ 1622090 h 4127165"/>
                  <a:gd name="connsiteX7" fmla="*/ 242442 w 5625290"/>
                  <a:gd name="connsiteY7" fmla="*/ 1202990 h 4127165"/>
                  <a:gd name="connsiteX8" fmla="*/ 42417 w 5625290"/>
                  <a:gd name="connsiteY8" fmla="*/ 679115 h 4127165"/>
                  <a:gd name="connsiteX9" fmla="*/ 4317 w 5625290"/>
                  <a:gd name="connsiteY9" fmla="*/ 117140 h 4127165"/>
                  <a:gd name="connsiteX10" fmla="*/ 109092 w 5625290"/>
                  <a:gd name="connsiteY10" fmla="*/ 40940 h 4127165"/>
                  <a:gd name="connsiteX11" fmla="*/ 556767 w 5625290"/>
                  <a:gd name="connsiteY11" fmla="*/ 12365 h 4127165"/>
                  <a:gd name="connsiteX12" fmla="*/ 1699767 w 5625290"/>
                  <a:gd name="connsiteY12" fmla="*/ 40940 h 4127165"/>
                  <a:gd name="connsiteX13" fmla="*/ 2671317 w 5625290"/>
                  <a:gd name="connsiteY13" fmla="*/ 21890 h 4127165"/>
                  <a:gd name="connsiteX14" fmla="*/ 2880867 w 5625290"/>
                  <a:gd name="connsiteY14" fmla="*/ 21890 h 4127165"/>
                  <a:gd name="connsiteX15" fmla="*/ 2899917 w 5625290"/>
                  <a:gd name="connsiteY15" fmla="*/ 307640 h 4127165"/>
                  <a:gd name="connsiteX16" fmla="*/ 2899917 w 5625290"/>
                  <a:gd name="connsiteY16" fmla="*/ 1031540 h 4127165"/>
                  <a:gd name="connsiteX17" fmla="*/ 2918967 w 5625290"/>
                  <a:gd name="connsiteY17" fmla="*/ 1564940 h 4127165"/>
                  <a:gd name="connsiteX18" fmla="*/ 2918967 w 5625290"/>
                  <a:gd name="connsiteY18" fmla="*/ 1717340 h 4127165"/>
                  <a:gd name="connsiteX19" fmla="*/ 3299967 w 5625290"/>
                  <a:gd name="connsiteY19" fmla="*/ 1745915 h 4127165"/>
                  <a:gd name="connsiteX20" fmla="*/ 3995292 w 5625290"/>
                  <a:gd name="connsiteY20" fmla="*/ 1726865 h 4127165"/>
                  <a:gd name="connsiteX21" fmla="*/ 4595367 w 5625290"/>
                  <a:gd name="connsiteY21" fmla="*/ 1755440 h 4127165"/>
                  <a:gd name="connsiteX22" fmla="*/ 5004942 w 5625290"/>
                  <a:gd name="connsiteY22" fmla="*/ 1764965 h 4127165"/>
                  <a:gd name="connsiteX23" fmla="*/ 5233542 w 5625290"/>
                  <a:gd name="connsiteY23" fmla="*/ 1907840 h 4127165"/>
                  <a:gd name="connsiteX24" fmla="*/ 5243067 w 5625290"/>
                  <a:gd name="connsiteY24" fmla="*/ 2050715 h 4127165"/>
                  <a:gd name="connsiteX25" fmla="*/ 5366892 w 5625290"/>
                  <a:gd name="connsiteY25" fmla="*/ 2136440 h 4127165"/>
                  <a:gd name="connsiteX26" fmla="*/ 5519292 w 5625290"/>
                  <a:gd name="connsiteY26" fmla="*/ 2145965 h 4127165"/>
                  <a:gd name="connsiteX27" fmla="*/ 5614542 w 5625290"/>
                  <a:gd name="connsiteY27" fmla="*/ 2203115 h 4127165"/>
                  <a:gd name="connsiteX28" fmla="*/ 5614542 w 5625290"/>
                  <a:gd name="connsiteY28" fmla="*/ 2307890 h 4127165"/>
                  <a:gd name="connsiteX29" fmla="*/ 5538342 w 5625290"/>
                  <a:gd name="connsiteY29" fmla="*/ 2412665 h 4127165"/>
                  <a:gd name="connsiteX30" fmla="*/ 5433567 w 5625290"/>
                  <a:gd name="connsiteY30" fmla="*/ 2536490 h 4127165"/>
                  <a:gd name="connsiteX31" fmla="*/ 5443092 w 5625290"/>
                  <a:gd name="connsiteY31" fmla="*/ 2726990 h 4127165"/>
                  <a:gd name="connsiteX32" fmla="*/ 5490717 w 5625290"/>
                  <a:gd name="connsiteY32" fmla="*/ 2869865 h 4127165"/>
                  <a:gd name="connsiteX33" fmla="*/ 5490717 w 5625290"/>
                  <a:gd name="connsiteY33" fmla="*/ 2965115 h 4127165"/>
                  <a:gd name="connsiteX34" fmla="*/ 5357367 w 5625290"/>
                  <a:gd name="connsiteY34" fmla="*/ 3022265 h 4127165"/>
                  <a:gd name="connsiteX35" fmla="*/ 5262117 w 5625290"/>
                  <a:gd name="connsiteY35" fmla="*/ 3060365 h 4127165"/>
                  <a:gd name="connsiteX36" fmla="*/ 5233542 w 5625290"/>
                  <a:gd name="connsiteY36" fmla="*/ 3127040 h 4127165"/>
                  <a:gd name="connsiteX37" fmla="*/ 5290692 w 5625290"/>
                  <a:gd name="connsiteY37" fmla="*/ 3308015 h 4127165"/>
                  <a:gd name="connsiteX38" fmla="*/ 5290692 w 5625290"/>
                  <a:gd name="connsiteY38" fmla="*/ 3517565 h 4127165"/>
                  <a:gd name="connsiteX39" fmla="*/ 5090667 w 5625290"/>
                  <a:gd name="connsiteY39" fmla="*/ 3508040 h 4127165"/>
                  <a:gd name="connsiteX40" fmla="*/ 3080892 w 5625290"/>
                  <a:gd name="connsiteY40" fmla="*/ 3488990 h 4127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5625290" h="4127165">
                    <a:moveTo>
                      <a:pt x="2852292" y="4127165"/>
                    </a:moveTo>
                    <a:cubicBezTo>
                      <a:pt x="2876104" y="3377865"/>
                      <a:pt x="2899917" y="2628565"/>
                      <a:pt x="2899917" y="2241215"/>
                    </a:cubicBezTo>
                    <a:cubicBezTo>
                      <a:pt x="2899917" y="1853865"/>
                      <a:pt x="2936429" y="1885615"/>
                      <a:pt x="2852292" y="1803065"/>
                    </a:cubicBezTo>
                    <a:cubicBezTo>
                      <a:pt x="2768155" y="1720515"/>
                      <a:pt x="2698304" y="1757027"/>
                      <a:pt x="2395092" y="1745915"/>
                    </a:cubicBezTo>
                    <a:cubicBezTo>
                      <a:pt x="2091879" y="1734802"/>
                      <a:pt x="1033017" y="1736390"/>
                      <a:pt x="1033017" y="1736390"/>
                    </a:cubicBezTo>
                    <a:cubicBezTo>
                      <a:pt x="707580" y="1734803"/>
                      <a:pt x="566292" y="1755440"/>
                      <a:pt x="442467" y="1736390"/>
                    </a:cubicBezTo>
                    <a:cubicBezTo>
                      <a:pt x="318642" y="1717340"/>
                      <a:pt x="323405" y="1710990"/>
                      <a:pt x="290067" y="1622090"/>
                    </a:cubicBezTo>
                    <a:cubicBezTo>
                      <a:pt x="256729" y="1533190"/>
                      <a:pt x="283717" y="1360152"/>
                      <a:pt x="242442" y="1202990"/>
                    </a:cubicBezTo>
                    <a:cubicBezTo>
                      <a:pt x="201167" y="1045828"/>
                      <a:pt x="82104" y="860090"/>
                      <a:pt x="42417" y="679115"/>
                    </a:cubicBezTo>
                    <a:cubicBezTo>
                      <a:pt x="2730" y="498140"/>
                      <a:pt x="-6795" y="223502"/>
                      <a:pt x="4317" y="117140"/>
                    </a:cubicBezTo>
                    <a:cubicBezTo>
                      <a:pt x="15429" y="10778"/>
                      <a:pt x="17017" y="58402"/>
                      <a:pt x="109092" y="40940"/>
                    </a:cubicBezTo>
                    <a:cubicBezTo>
                      <a:pt x="201167" y="23478"/>
                      <a:pt x="291655" y="12365"/>
                      <a:pt x="556767" y="12365"/>
                    </a:cubicBezTo>
                    <a:cubicBezTo>
                      <a:pt x="821879" y="12365"/>
                      <a:pt x="1347342" y="39353"/>
                      <a:pt x="1699767" y="40940"/>
                    </a:cubicBezTo>
                    <a:cubicBezTo>
                      <a:pt x="2052192" y="42527"/>
                      <a:pt x="2474467" y="25065"/>
                      <a:pt x="2671317" y="21890"/>
                    </a:cubicBezTo>
                    <a:cubicBezTo>
                      <a:pt x="2868167" y="18715"/>
                      <a:pt x="2842767" y="-25735"/>
                      <a:pt x="2880867" y="21890"/>
                    </a:cubicBezTo>
                    <a:cubicBezTo>
                      <a:pt x="2918967" y="69515"/>
                      <a:pt x="2896742" y="139365"/>
                      <a:pt x="2899917" y="307640"/>
                    </a:cubicBezTo>
                    <a:cubicBezTo>
                      <a:pt x="2903092" y="475915"/>
                      <a:pt x="2896742" y="821990"/>
                      <a:pt x="2899917" y="1031540"/>
                    </a:cubicBezTo>
                    <a:cubicBezTo>
                      <a:pt x="2903092" y="1241090"/>
                      <a:pt x="2915792" y="1450640"/>
                      <a:pt x="2918967" y="1564940"/>
                    </a:cubicBezTo>
                    <a:cubicBezTo>
                      <a:pt x="2922142" y="1679240"/>
                      <a:pt x="2855467" y="1687178"/>
                      <a:pt x="2918967" y="1717340"/>
                    </a:cubicBezTo>
                    <a:cubicBezTo>
                      <a:pt x="2982467" y="1747502"/>
                      <a:pt x="3120580" y="1744328"/>
                      <a:pt x="3299967" y="1745915"/>
                    </a:cubicBezTo>
                    <a:cubicBezTo>
                      <a:pt x="3479354" y="1747502"/>
                      <a:pt x="3779392" y="1725278"/>
                      <a:pt x="3995292" y="1726865"/>
                    </a:cubicBezTo>
                    <a:cubicBezTo>
                      <a:pt x="4211192" y="1728452"/>
                      <a:pt x="4427092" y="1749090"/>
                      <a:pt x="4595367" y="1755440"/>
                    </a:cubicBezTo>
                    <a:cubicBezTo>
                      <a:pt x="4763642" y="1761790"/>
                      <a:pt x="4898580" y="1739565"/>
                      <a:pt x="5004942" y="1764965"/>
                    </a:cubicBezTo>
                    <a:cubicBezTo>
                      <a:pt x="5111304" y="1790365"/>
                      <a:pt x="5193855" y="1860215"/>
                      <a:pt x="5233542" y="1907840"/>
                    </a:cubicBezTo>
                    <a:cubicBezTo>
                      <a:pt x="5273229" y="1955465"/>
                      <a:pt x="5220842" y="2012615"/>
                      <a:pt x="5243067" y="2050715"/>
                    </a:cubicBezTo>
                    <a:cubicBezTo>
                      <a:pt x="5265292" y="2088815"/>
                      <a:pt x="5320855" y="2120565"/>
                      <a:pt x="5366892" y="2136440"/>
                    </a:cubicBezTo>
                    <a:cubicBezTo>
                      <a:pt x="5412930" y="2152315"/>
                      <a:pt x="5478017" y="2134853"/>
                      <a:pt x="5519292" y="2145965"/>
                    </a:cubicBezTo>
                    <a:cubicBezTo>
                      <a:pt x="5560567" y="2157077"/>
                      <a:pt x="5598667" y="2176127"/>
                      <a:pt x="5614542" y="2203115"/>
                    </a:cubicBezTo>
                    <a:cubicBezTo>
                      <a:pt x="5630417" y="2230102"/>
                      <a:pt x="5627242" y="2272965"/>
                      <a:pt x="5614542" y="2307890"/>
                    </a:cubicBezTo>
                    <a:cubicBezTo>
                      <a:pt x="5601842" y="2342815"/>
                      <a:pt x="5568504" y="2374565"/>
                      <a:pt x="5538342" y="2412665"/>
                    </a:cubicBezTo>
                    <a:cubicBezTo>
                      <a:pt x="5508180" y="2450765"/>
                      <a:pt x="5449442" y="2484103"/>
                      <a:pt x="5433567" y="2536490"/>
                    </a:cubicBezTo>
                    <a:cubicBezTo>
                      <a:pt x="5417692" y="2588877"/>
                      <a:pt x="5433567" y="2671428"/>
                      <a:pt x="5443092" y="2726990"/>
                    </a:cubicBezTo>
                    <a:cubicBezTo>
                      <a:pt x="5452617" y="2782552"/>
                      <a:pt x="5482780" y="2830178"/>
                      <a:pt x="5490717" y="2869865"/>
                    </a:cubicBezTo>
                    <a:cubicBezTo>
                      <a:pt x="5498654" y="2909552"/>
                      <a:pt x="5512942" y="2939715"/>
                      <a:pt x="5490717" y="2965115"/>
                    </a:cubicBezTo>
                    <a:cubicBezTo>
                      <a:pt x="5468492" y="2990515"/>
                      <a:pt x="5395467" y="3006390"/>
                      <a:pt x="5357367" y="3022265"/>
                    </a:cubicBezTo>
                    <a:cubicBezTo>
                      <a:pt x="5319267" y="3038140"/>
                      <a:pt x="5282754" y="3042903"/>
                      <a:pt x="5262117" y="3060365"/>
                    </a:cubicBezTo>
                    <a:cubicBezTo>
                      <a:pt x="5241480" y="3077827"/>
                      <a:pt x="5228780" y="3085765"/>
                      <a:pt x="5233542" y="3127040"/>
                    </a:cubicBezTo>
                    <a:cubicBezTo>
                      <a:pt x="5238304" y="3168315"/>
                      <a:pt x="5281167" y="3242928"/>
                      <a:pt x="5290692" y="3308015"/>
                    </a:cubicBezTo>
                    <a:cubicBezTo>
                      <a:pt x="5300217" y="3373102"/>
                      <a:pt x="5324029" y="3484228"/>
                      <a:pt x="5290692" y="3517565"/>
                    </a:cubicBezTo>
                    <a:cubicBezTo>
                      <a:pt x="5257355" y="3550902"/>
                      <a:pt x="5090667" y="3508040"/>
                      <a:pt x="5090667" y="3508040"/>
                    </a:cubicBezTo>
                    <a:lnTo>
                      <a:pt x="3080892" y="3488990"/>
                    </a:lnTo>
                  </a:path>
                </a:pathLst>
              </a:custGeom>
              <a:ln/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BD4121F-DA10-4FF2-8E8C-789479A1B9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329692" y="4264243"/>
              <a:ext cx="3988308" cy="2191307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52011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4724" y="909277"/>
            <a:ext cx="8508999" cy="410369"/>
          </a:xfrm>
        </p:spPr>
        <p:txBody>
          <a:bodyPr/>
          <a:lstStyle/>
          <a:p>
            <a:r>
              <a:rPr lang="de-DE" b="1" dirty="0">
                <a:solidFill>
                  <a:schemeClr val="bg2">
                    <a:lumMod val="75000"/>
                  </a:schemeClr>
                </a:solidFill>
              </a:rPr>
              <a:t>Tasks: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97C638-8B1D-4852-A4DC-9310D8E95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640893-A95C-4ECC-8D92-CF849C366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2050" name="Picture 2" descr="Image result for thinking clipart">
            <a:extLst>
              <a:ext uri="{FF2B5EF4-FFF2-40B4-BE49-F238E27FC236}">
                <a16:creationId xmlns:a16="http://schemas.microsoft.com/office/drawing/2014/main" id="{74C035CF-C589-49B0-AC0D-C720085A45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078" b="92694" l="12174" r="72174">
                        <a14:foregroundMark x1="43696" y1="83676" x2="43696" y2="83676"/>
                        <a14:foregroundMark x1="12174" y1="28425" x2="12174" y2="28425"/>
                        <a14:foregroundMark x1="31848" y1="7078" x2="31848" y2="7078"/>
                        <a14:foregroundMark x1="66848" y1="22032" x2="66848" y2="22032"/>
                        <a14:foregroundMark x1="63478" y1="26142" x2="63478" y2="26142"/>
                        <a14:foregroundMark x1="72174" y1="19178" x2="72174" y2="19178"/>
                        <a14:foregroundMark x1="44783" y1="42466" x2="44783" y2="42466"/>
                        <a14:foregroundMark x1="46413" y1="36073" x2="46413" y2="36073"/>
                        <a14:foregroundMark x1="45870" y1="39384" x2="45870" y2="39384"/>
                        <a14:foregroundMark x1="44022" y1="34932" x2="44022" y2="34932"/>
                        <a14:foregroundMark x1="24565" y1="43493" x2="24565" y2="43493"/>
                        <a14:foregroundMark x1="25000" y1="42466" x2="25000" y2="42466"/>
                        <a14:foregroundMark x1="31413" y1="88927" x2="31413" y2="88927"/>
                        <a14:foregroundMark x1="48696" y1="89612" x2="48696" y2="89612"/>
                        <a14:foregroundMark x1="40870" y1="90525" x2="40870" y2="90525"/>
                        <a14:foregroundMark x1="38804" y1="92694" x2="38804" y2="926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805" t="1786" r="24098" b="6190"/>
          <a:stretch/>
        </p:blipFill>
        <p:spPr bwMode="auto">
          <a:xfrm>
            <a:off x="3408732" y="3765176"/>
            <a:ext cx="2438951" cy="309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04F47D27-3E85-48B5-9298-32ADD430EC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854267">
            <a:off x="5300500" y="4085683"/>
            <a:ext cx="442508" cy="637252"/>
          </a:xfrm>
          <a:prstGeom prst="rect">
            <a:avLst/>
          </a:prstGeom>
        </p:spPr>
      </p:pic>
      <p:pic>
        <p:nvPicPr>
          <p:cNvPr id="17" name="Picture 16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3B8463CE-2DA5-4A43-9D5E-7F37F67D20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057838" y="3130021"/>
            <a:ext cx="442508" cy="637252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17F1013-065B-4522-80FC-646F24281116}"/>
              </a:ext>
            </a:extLst>
          </p:cNvPr>
          <p:cNvGrpSpPr/>
          <p:nvPr/>
        </p:nvGrpSpPr>
        <p:grpSpPr>
          <a:xfrm>
            <a:off x="5713901" y="3644446"/>
            <a:ext cx="3113107" cy="1816626"/>
            <a:chOff x="5713901" y="3644446"/>
            <a:chExt cx="3113107" cy="1816626"/>
          </a:xfrm>
        </p:grpSpPr>
        <p:sp>
          <p:nvSpPr>
            <p:cNvPr id="25" name="Cloud 24">
              <a:extLst>
                <a:ext uri="{FF2B5EF4-FFF2-40B4-BE49-F238E27FC236}">
                  <a16:creationId xmlns:a16="http://schemas.microsoft.com/office/drawing/2014/main" id="{0AADF7E5-8A01-4208-A2BE-FCCF9772D40A}"/>
                </a:ext>
              </a:extLst>
            </p:cNvPr>
            <p:cNvSpPr/>
            <p:nvPr/>
          </p:nvSpPr>
          <p:spPr>
            <a:xfrm>
              <a:off x="5761078" y="3644446"/>
              <a:ext cx="3065930" cy="1816626"/>
            </a:xfrm>
            <a:prstGeom prst="cloud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60363" lvl="2">
                <a:lnSpc>
                  <a:spcPct val="150000"/>
                </a:lnSpc>
                <a:buSzPct val="130000"/>
              </a:pPr>
              <a:endParaRPr lang="en-US" sz="2000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57FD993-02CB-4801-A921-9D11CCD24190}"/>
                </a:ext>
              </a:extLst>
            </p:cNvPr>
            <p:cNvSpPr/>
            <p:nvPr/>
          </p:nvSpPr>
          <p:spPr>
            <a:xfrm>
              <a:off x="5713901" y="4158470"/>
              <a:ext cx="278902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lvl="2" algn="ctr">
                <a:buSzPct val="130000"/>
              </a:pPr>
              <a:r>
                <a:rPr lang="en-US" dirty="0">
                  <a:latin typeface="+mj-lt"/>
                </a:rPr>
                <a:t>Choose the </a:t>
              </a:r>
            </a:p>
            <a:p>
              <a:pPr marL="360363" lvl="2" algn="ctr">
                <a:buSzPct val="130000"/>
              </a:pPr>
              <a:r>
                <a:rPr lang="en-US" dirty="0">
                  <a:latin typeface="+mj-lt"/>
                </a:rPr>
                <a:t>suitable car</a:t>
              </a:r>
              <a:endParaRPr lang="de-DE" dirty="0">
                <a:latin typeface="+mj-lt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42C095F-B272-4029-8A01-CBDAF223B9E6}"/>
              </a:ext>
            </a:extLst>
          </p:cNvPr>
          <p:cNvGrpSpPr/>
          <p:nvPr/>
        </p:nvGrpSpPr>
        <p:grpSpPr>
          <a:xfrm>
            <a:off x="775045" y="1630973"/>
            <a:ext cx="3211138" cy="1816626"/>
            <a:chOff x="775045" y="1630973"/>
            <a:chExt cx="3211138" cy="1816626"/>
          </a:xfrm>
        </p:grpSpPr>
        <p:sp>
          <p:nvSpPr>
            <p:cNvPr id="10" name="Cloud 9">
              <a:extLst>
                <a:ext uri="{FF2B5EF4-FFF2-40B4-BE49-F238E27FC236}">
                  <a16:creationId xmlns:a16="http://schemas.microsoft.com/office/drawing/2014/main" id="{FED8B319-162D-42BF-BB30-BCB7EA776230}"/>
                </a:ext>
              </a:extLst>
            </p:cNvPr>
            <p:cNvSpPr/>
            <p:nvPr/>
          </p:nvSpPr>
          <p:spPr>
            <a:xfrm>
              <a:off x="920253" y="1630973"/>
              <a:ext cx="3065930" cy="1816626"/>
            </a:xfrm>
            <a:prstGeom prst="cloud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60363" lvl="2">
                <a:lnSpc>
                  <a:spcPct val="150000"/>
                </a:lnSpc>
                <a:buSzPct val="130000"/>
              </a:pPr>
              <a:endParaRPr lang="en-US" sz="2000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228474-3C13-4FC6-8E93-EDAD650465E2}"/>
                </a:ext>
              </a:extLst>
            </p:cNvPr>
            <p:cNvSpPr/>
            <p:nvPr/>
          </p:nvSpPr>
          <p:spPr>
            <a:xfrm>
              <a:off x="775045" y="2150463"/>
              <a:ext cx="306410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lvl="2" algn="ctr">
                <a:buSzPct val="130000"/>
              </a:pPr>
              <a:r>
                <a:rPr lang="en-US" dirty="0">
                  <a:latin typeface="+mj-lt"/>
                </a:rPr>
                <a:t>Determine circuit geometry from maps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550FA963-404A-47EC-A204-0493C60865EA}"/>
              </a:ext>
            </a:extLst>
          </p:cNvPr>
          <p:cNvGrpSpPr/>
          <p:nvPr/>
        </p:nvGrpSpPr>
        <p:grpSpPr>
          <a:xfrm>
            <a:off x="4494743" y="1575291"/>
            <a:ext cx="3214843" cy="1816626"/>
            <a:chOff x="4494743" y="1575291"/>
            <a:chExt cx="3214843" cy="1816626"/>
          </a:xfrm>
        </p:grpSpPr>
        <p:sp>
          <p:nvSpPr>
            <p:cNvPr id="23" name="Cloud 22">
              <a:extLst>
                <a:ext uri="{FF2B5EF4-FFF2-40B4-BE49-F238E27FC236}">
                  <a16:creationId xmlns:a16="http://schemas.microsoft.com/office/drawing/2014/main" id="{F6999A6A-EBF2-4CD0-9639-C470401F5C6A}"/>
                </a:ext>
              </a:extLst>
            </p:cNvPr>
            <p:cNvSpPr/>
            <p:nvPr/>
          </p:nvSpPr>
          <p:spPr>
            <a:xfrm>
              <a:off x="4643656" y="1575291"/>
              <a:ext cx="3065930" cy="1816626"/>
            </a:xfrm>
            <a:prstGeom prst="cloud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60363" lvl="2">
                <a:lnSpc>
                  <a:spcPct val="150000"/>
                </a:lnSpc>
                <a:buSzPct val="130000"/>
              </a:pPr>
              <a:endParaRPr lang="en-US" sz="2000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B3BD0C7-DA7F-42A8-8BD9-A7B4FE84604A}"/>
                </a:ext>
              </a:extLst>
            </p:cNvPr>
            <p:cNvSpPr/>
            <p:nvPr/>
          </p:nvSpPr>
          <p:spPr>
            <a:xfrm>
              <a:off x="4494743" y="1966157"/>
              <a:ext cx="306593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lvl="2" algn="ctr">
                <a:buSzPct val="130000"/>
              </a:pPr>
              <a:r>
                <a:rPr lang="en-US" dirty="0">
                  <a:latin typeface="+mj-lt"/>
                </a:rPr>
                <a:t>Determine optimal </a:t>
              </a:r>
            </a:p>
            <a:p>
              <a:pPr marL="360363" lvl="2" algn="ctr">
                <a:buSzPct val="130000"/>
              </a:pPr>
              <a:r>
                <a:rPr lang="en-US" dirty="0">
                  <a:latin typeface="+mj-lt"/>
                </a:rPr>
                <a:t>racing lines and </a:t>
              </a:r>
            </a:p>
            <a:p>
              <a:pPr marL="360363" lvl="2" algn="ctr">
                <a:buSzPct val="130000"/>
              </a:pPr>
              <a:r>
                <a:rPr lang="en-US" dirty="0">
                  <a:latin typeface="+mj-lt"/>
                </a:rPr>
                <a:t>speeds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CB04864-91BA-4157-A5A7-79B4872120EC}"/>
              </a:ext>
            </a:extLst>
          </p:cNvPr>
          <p:cNvGrpSpPr/>
          <p:nvPr/>
        </p:nvGrpSpPr>
        <p:grpSpPr>
          <a:xfrm>
            <a:off x="-60142" y="3644446"/>
            <a:ext cx="3239550" cy="1816626"/>
            <a:chOff x="-60142" y="3644446"/>
            <a:chExt cx="3239550" cy="1816626"/>
          </a:xfrm>
        </p:grpSpPr>
        <p:sp>
          <p:nvSpPr>
            <p:cNvPr id="24" name="Cloud 23">
              <a:extLst>
                <a:ext uri="{FF2B5EF4-FFF2-40B4-BE49-F238E27FC236}">
                  <a16:creationId xmlns:a16="http://schemas.microsoft.com/office/drawing/2014/main" id="{DABD55E8-E153-4A5F-A4B8-C20C29A6FDBD}"/>
                </a:ext>
              </a:extLst>
            </p:cNvPr>
            <p:cNvSpPr/>
            <p:nvPr/>
          </p:nvSpPr>
          <p:spPr>
            <a:xfrm>
              <a:off x="113478" y="3644446"/>
              <a:ext cx="3065930" cy="1816626"/>
            </a:xfrm>
            <a:prstGeom prst="cloud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60363" lvl="2">
                <a:lnSpc>
                  <a:spcPct val="150000"/>
                </a:lnSpc>
                <a:buSzPct val="130000"/>
              </a:pPr>
              <a:endParaRPr lang="en-US" sz="2000" dirty="0">
                <a:solidFill>
                  <a:schemeClr val="tx1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31B42CC3-12AE-4668-9189-A58BB2526E7A}"/>
                </a:ext>
              </a:extLst>
            </p:cNvPr>
            <p:cNvSpPr/>
            <p:nvPr/>
          </p:nvSpPr>
          <p:spPr>
            <a:xfrm>
              <a:off x="-60142" y="4219643"/>
              <a:ext cx="28858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60363" lvl="2" algn="ctr">
                <a:buSzPct val="130000"/>
              </a:pPr>
              <a:r>
                <a:rPr lang="en-US" dirty="0">
                  <a:latin typeface="+mj-lt"/>
                </a:rPr>
                <a:t>Simulate the results</a:t>
              </a:r>
            </a:p>
          </p:txBody>
        </p:sp>
      </p:grpSp>
      <p:pic>
        <p:nvPicPr>
          <p:cNvPr id="18" name="Picture 17" descr="A picture containing light, drawing&#10;&#10;Description automatically generated">
            <a:extLst>
              <a:ext uri="{FF2B5EF4-FFF2-40B4-BE49-F238E27FC236}">
                <a16:creationId xmlns:a16="http://schemas.microsoft.com/office/drawing/2014/main" id="{8B70822F-9FDB-4D2E-9162-B7B783DF20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20207052">
            <a:off x="3026869" y="4028805"/>
            <a:ext cx="442508" cy="63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11162" y="1088202"/>
            <a:ext cx="8508999" cy="410369"/>
          </a:xfrm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Race Circuit Geometry</a:t>
            </a:r>
            <a:r>
              <a:rPr lang="de-DE" b="1" dirty="0">
                <a:solidFill>
                  <a:schemeClr val="bg2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62C827C-C4A9-4560-A213-BAF50255A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690" y="1689235"/>
            <a:ext cx="4915519" cy="2883495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Use Google Maps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 Obtain the Latitudes and Longitudes from the  GPS Exchange format.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sz="1800" dirty="0"/>
              <a:t>Use MATLAB’s Mapping Toolbox to convert the data to x and y co-ordinates.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440" y="1940339"/>
            <a:ext cx="3131364" cy="39890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440" y="1940339"/>
            <a:ext cx="3183870" cy="40195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2440" y="1940339"/>
            <a:ext cx="3183871" cy="4019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Vehicle Model Data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2020" y="162721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dirty="0" err="1">
              <a:latin typeface="+mn-lt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4"/>
          </p:nvPr>
        </p:nvSpPr>
        <p:spPr>
          <a:xfrm>
            <a:off x="319090" y="1529495"/>
            <a:ext cx="4743175" cy="4813411"/>
          </a:xfrm>
        </p:spPr>
        <p:txBody>
          <a:bodyPr/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b="1" u="sng" dirty="0"/>
              <a:t>Curvature – Critical Velocity</a:t>
            </a:r>
          </a:p>
          <a:p>
            <a:pPr marL="461963" lvl="1" indent="-285750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n-US" dirty="0"/>
              <a:t>Depends on vehicle parameters such as:</a:t>
            </a:r>
          </a:p>
          <a:p>
            <a:pPr marL="823913" lvl="3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Position of center of gravity</a:t>
            </a:r>
          </a:p>
          <a:p>
            <a:pPr marL="823913" lvl="3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Weight distribution on wheels</a:t>
            </a:r>
          </a:p>
          <a:p>
            <a:pPr marL="823913" lvl="3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Coefficient of friction</a:t>
            </a:r>
          </a:p>
          <a:p>
            <a:pPr marL="823913" lvl="3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1600" dirty="0"/>
              <a:t>Track width of the vehicle	</a:t>
            </a:r>
          </a:p>
          <a:p>
            <a:pPr>
              <a:lnSpc>
                <a:spcPct val="200000"/>
              </a:lnSpc>
            </a:pPr>
            <a:endParaRPr lang="de-DE" sz="1800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915453"/>
            <a:ext cx="4181475" cy="2047110"/>
          </a:xfrm>
        </p:spPr>
      </p:pic>
    </p:spTree>
    <p:extLst>
      <p:ext uri="{BB962C8B-B14F-4D97-AF65-F5344CB8AC3E}">
        <p14:creationId xmlns:p14="http://schemas.microsoft.com/office/powerpoint/2010/main" val="273603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0" t="4108" r="4106"/>
          <a:stretch/>
        </p:blipFill>
        <p:spPr>
          <a:xfrm>
            <a:off x="261531" y="2263016"/>
            <a:ext cx="4306698" cy="3318627"/>
          </a:xfrm>
        </p:spPr>
      </p:pic>
      <p:pic>
        <p:nvPicPr>
          <p:cNvPr id="12" name="Content Placeholder 11"/>
          <p:cNvPicPr>
            <a:picLocks noGrp="1" noChangeAspect="1"/>
          </p:cNvPicPr>
          <p:nvPr>
            <p:ph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6" t="4370" r="3878"/>
          <a:stretch/>
        </p:blipFill>
        <p:spPr>
          <a:xfrm>
            <a:off x="4735637" y="2263016"/>
            <a:ext cx="4306958" cy="3371005"/>
          </a:xfrm>
        </p:spPr>
      </p:pic>
      <p:sp>
        <p:nvSpPr>
          <p:cNvPr id="4" name="Foliennummernplatzhalter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b="1" dirty="0">
                <a:solidFill>
                  <a:schemeClr val="bg2">
                    <a:lumMod val="75000"/>
                  </a:schemeClr>
                </a:solidFill>
              </a:rPr>
              <a:t>Vehicle Model Data</a:t>
            </a:r>
            <a:endParaRPr lang="de-DE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644" y="218399"/>
            <a:ext cx="544482" cy="5444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95" y="203928"/>
            <a:ext cx="2415475" cy="55895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72020" y="1627210"/>
            <a:ext cx="65" cy="25725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endParaRPr lang="de-DE" sz="1600" dirty="0" err="1">
              <a:latin typeface="+mn-lt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47615" y="1503054"/>
            <a:ext cx="4134530" cy="560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lnSpc>
                <a:spcPct val="200000"/>
              </a:lnSpc>
              <a:buFont typeface="+mj-lt"/>
              <a:buAutoNum type="arabicPeriod"/>
            </a:pPr>
            <a:r>
              <a:rPr lang="en-US" b="1" u="sng" dirty="0">
                <a:latin typeface="+mn-lt"/>
                <a:cs typeface="+mn-cs"/>
              </a:rPr>
              <a:t>Curvature – Critical Velocity data</a:t>
            </a:r>
          </a:p>
        </p:txBody>
      </p:sp>
    </p:spTree>
    <p:extLst>
      <p:ext uri="{BB962C8B-B14F-4D97-AF65-F5344CB8AC3E}">
        <p14:creationId xmlns:p14="http://schemas.microsoft.com/office/powerpoint/2010/main" val="3557926876"/>
      </p:ext>
    </p:extLst>
  </p:cSld>
  <p:clrMapOvr>
    <a:masterClrMapping/>
  </p:clrMapOvr>
</p:sld>
</file>

<file path=ppt/theme/theme1.xml><?xml version="1.0" encoding="utf-8"?>
<a:theme xmlns:a="http://schemas.openxmlformats.org/drawingml/2006/main" name="160104_TUM_Praesentation_p_v1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D4FD95B4-ED9B-E343-B70F-8C404733D84C}"/>
    </a:ext>
  </a:extLst>
</a:theme>
</file>

<file path=ppt/theme/theme2.xml><?xml version="1.0" encoding="utf-8"?>
<a:theme xmlns:a="http://schemas.openxmlformats.org/drawingml/2006/main" name="Titel 2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E7490A93-BEAC-FC49-93F3-0CC1118C542C}"/>
    </a:ext>
  </a:extLst>
</a:theme>
</file>

<file path=ppt/theme/theme3.xml><?xml version="1.0" encoding="utf-8"?>
<a:theme xmlns:a="http://schemas.openxmlformats.org/drawingml/2006/main" name="Titel 3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DDB14AD-D1C4-854B-AC86-049FDE8761EC}"/>
    </a:ext>
  </a:extLst>
</a:theme>
</file>

<file path=ppt/theme/theme4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4F4851FE-32D1-2D41-BECA-D90EB3BB8DB1}"/>
    </a:ext>
  </a:extLst>
</a:theme>
</file>

<file path=ppt/theme/theme5.xml><?xml version="1.0" encoding="utf-8"?>
<a:theme xmlns:a="http://schemas.openxmlformats.org/drawingml/2006/main" name="Kapiteltrenner 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13591B48-8E13-6247-8040-92522EC77656}"/>
    </a:ext>
  </a:extLst>
</a:theme>
</file>

<file path=ppt/theme/theme6.xml><?xml version="1.0" encoding="utf-8"?>
<a:theme xmlns:a="http://schemas.openxmlformats.org/drawingml/2006/main" name="Kapiteltrenner 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4" id="{B1B10406-6147-4A47-95F4-F5DBD10A3872}" vid="{BAD62DF3-579B-3B4C-BB35-887AD0E01A2D}"/>
    </a:ext>
  </a:extLst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TUM_Praesentation_p_v1</Template>
  <TotalTime>422</TotalTime>
  <Words>386</Words>
  <Application>Microsoft Office PowerPoint</Application>
  <PresentationFormat>On-screen Show (4:3)</PresentationFormat>
  <Paragraphs>179</Paragraphs>
  <Slides>30</Slides>
  <Notes>1</Notes>
  <HiddenSlides>0</HiddenSlides>
  <MMClips>7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30</vt:i4>
      </vt:variant>
    </vt:vector>
  </HeadingPairs>
  <TitlesOfParts>
    <vt:vector size="43" baseType="lpstr">
      <vt:lpstr>Abadi</vt:lpstr>
      <vt:lpstr>AR BERKLEY</vt:lpstr>
      <vt:lpstr>Arial</vt:lpstr>
      <vt:lpstr>Calibri</vt:lpstr>
      <vt:lpstr>Courier New</vt:lpstr>
      <vt:lpstr>Symbol</vt:lpstr>
      <vt:lpstr>Wingdings</vt:lpstr>
      <vt:lpstr>160104_TUM_Praesentation_p_v1</vt:lpstr>
      <vt:lpstr>Titel 2</vt:lpstr>
      <vt:lpstr>Titel 3</vt:lpstr>
      <vt:lpstr>Inhalt</vt:lpstr>
      <vt:lpstr>Kapiteltrenner blau</vt:lpstr>
      <vt:lpstr>Kapiteltrenner schwarz</vt:lpstr>
      <vt:lpstr>PowerPoint Presentation</vt:lpstr>
      <vt:lpstr>An Application to Optimize  Lap-times for Race Cars </vt:lpstr>
      <vt:lpstr>Goals</vt:lpstr>
      <vt:lpstr>Problem Statement:</vt:lpstr>
      <vt:lpstr>PowerPoint Presentation</vt:lpstr>
      <vt:lpstr>Tasks:</vt:lpstr>
      <vt:lpstr>Race Circuit Geometry </vt:lpstr>
      <vt:lpstr>Vehicle Model Data</vt:lpstr>
      <vt:lpstr>Vehicle Model Data</vt:lpstr>
      <vt:lpstr>Vehicle Model Data</vt:lpstr>
      <vt:lpstr>PowerPoint Presentation</vt:lpstr>
      <vt:lpstr>Path Optimization</vt:lpstr>
      <vt:lpstr>Path Optimization</vt:lpstr>
      <vt:lpstr>Path Optimization</vt:lpstr>
      <vt:lpstr>Integration</vt:lpstr>
      <vt:lpstr>Simulation</vt:lpstr>
      <vt:lpstr>Simulation</vt:lpstr>
      <vt:lpstr>Simulation</vt:lpstr>
      <vt:lpstr>Simulation</vt:lpstr>
      <vt:lpstr>Simulation</vt:lpstr>
      <vt:lpstr>Simulation</vt:lpstr>
      <vt:lpstr>Simulation</vt:lpstr>
      <vt:lpstr>PowerPoint Presentation</vt:lpstr>
      <vt:lpstr>Parameters Estimation</vt:lpstr>
      <vt:lpstr>Parameters Estimation</vt:lpstr>
      <vt:lpstr>Race Day</vt:lpstr>
      <vt:lpstr>Race Day</vt:lpstr>
      <vt:lpstr>Race Day</vt:lpstr>
      <vt:lpstr>Summary </vt:lpstr>
      <vt:lpstr>PowerPoint Presentation</vt:lpstr>
    </vt:vector>
  </TitlesOfParts>
  <Company>TUBVCIP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Application to Optimize Lap-times for Race Cars</dc:title>
  <dc:creator>Khot, Ankit</dc:creator>
  <cp:lastModifiedBy>ANKIT</cp:lastModifiedBy>
  <cp:revision>209</cp:revision>
  <cp:lastPrinted>2015-07-30T14:04:45Z</cp:lastPrinted>
  <dcterms:created xsi:type="dcterms:W3CDTF">2019-05-04T10:16:53Z</dcterms:created>
  <dcterms:modified xsi:type="dcterms:W3CDTF">2019-12-03T02:24:13Z</dcterms:modified>
</cp:coreProperties>
</file>